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2"/>
  </p:notesMasterIdLst>
  <p:handoutMasterIdLst>
    <p:handoutMasterId r:id="rId43"/>
  </p:handoutMasterIdLst>
  <p:sldIdLst>
    <p:sldId id="265" r:id="rId2"/>
    <p:sldId id="305" r:id="rId3"/>
    <p:sldId id="267" r:id="rId4"/>
    <p:sldId id="274" r:id="rId5"/>
    <p:sldId id="268" r:id="rId6"/>
    <p:sldId id="269" r:id="rId7"/>
    <p:sldId id="272" r:id="rId8"/>
    <p:sldId id="273" r:id="rId9"/>
    <p:sldId id="266" r:id="rId10"/>
    <p:sldId id="270" r:id="rId11"/>
    <p:sldId id="271" r:id="rId12"/>
    <p:sldId id="294" r:id="rId13"/>
    <p:sldId id="309" r:id="rId14"/>
    <p:sldId id="276" r:id="rId15"/>
    <p:sldId id="277" r:id="rId16"/>
    <p:sldId id="299" r:id="rId17"/>
    <p:sldId id="292" r:id="rId18"/>
    <p:sldId id="261" r:id="rId19"/>
    <p:sldId id="262" r:id="rId20"/>
    <p:sldId id="278" r:id="rId21"/>
    <p:sldId id="279" r:id="rId22"/>
    <p:sldId id="280" r:id="rId23"/>
    <p:sldId id="281" r:id="rId24"/>
    <p:sldId id="284" r:id="rId25"/>
    <p:sldId id="285" r:id="rId26"/>
    <p:sldId id="290" r:id="rId27"/>
    <p:sldId id="286" r:id="rId28"/>
    <p:sldId id="287" r:id="rId29"/>
    <p:sldId id="288" r:id="rId30"/>
    <p:sldId id="303" r:id="rId31"/>
    <p:sldId id="296" r:id="rId32"/>
    <p:sldId id="306" r:id="rId33"/>
    <p:sldId id="295" r:id="rId34"/>
    <p:sldId id="304" r:id="rId35"/>
    <p:sldId id="264" r:id="rId36"/>
    <p:sldId id="307" r:id="rId37"/>
    <p:sldId id="310" r:id="rId38"/>
    <p:sldId id="308" r:id="rId39"/>
    <p:sldId id="293" r:id="rId40"/>
    <p:sldId id="289" r:id="rId41"/>
  </p:sldIdLst>
  <p:sldSz cx="9144000" cy="6858000" type="screen4x3"/>
  <p:notesSz cx="6888163" cy="100203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a:srgbClr val="66FF66"/>
    <a:srgbClr val="00CC66"/>
    <a:srgbClr val="66FFFF"/>
    <a:srgbClr val="66CCFF"/>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75" d="100"/>
          <a:sy n="75" d="100"/>
        </p:scale>
        <p:origin x="-2028" y="-89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70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25"/>
    </mc:Choice>
    <mc:Fallback>
      <c:style val="25"/>
    </mc:Fallback>
  </mc:AlternateContent>
  <c:chart>
    <c:title>
      <c:tx>
        <c:rich>
          <a:bodyPr/>
          <a:lstStyle/>
          <a:p>
            <a:pPr>
              <a:defRPr>
                <a:solidFill>
                  <a:schemeClr val="dk1"/>
                </a:solidFill>
                <a:latin typeface="+mn-lt"/>
                <a:ea typeface="+mn-ea"/>
                <a:cs typeface="+mn-cs"/>
              </a:defRPr>
            </a:pPr>
            <a:r>
              <a:rPr lang="ja-JP" altLang="en-US" sz="2400" dirty="0" smtClean="0">
                <a:solidFill>
                  <a:schemeClr val="dk1"/>
                </a:solidFill>
                <a:latin typeface="+mn-lt"/>
                <a:ea typeface="+mn-ea"/>
                <a:cs typeface="+mn-cs"/>
              </a:rPr>
              <a:t>各地域の高齢化率とコミニュティーの関係</a:t>
            </a:r>
            <a:endParaRPr lang="ja-JP" altLang="en-US" sz="2400" dirty="0">
              <a:solidFill>
                <a:srgbClr val="FF0000"/>
              </a:solidFill>
            </a:endParaRPr>
          </a:p>
        </c:rich>
      </c:tx>
      <c:layout>
        <c:manualLayout>
          <c:xMode val="edge"/>
          <c:yMode val="edge"/>
          <c:x val="0.15501175156783345"/>
          <c:y val="5.5430349008840286E-2"/>
        </c:manualLayout>
      </c:layout>
      <c:overlay val="0"/>
      <c:spPr>
        <a:gradFill rotWithShape="1">
          <a:gsLst>
            <a:gs pos="0">
              <a:schemeClr val="accent6">
                <a:tint val="30000"/>
                <a:satMod val="250000"/>
              </a:schemeClr>
            </a:gs>
            <a:gs pos="72000">
              <a:schemeClr val="accent6">
                <a:tint val="75000"/>
                <a:satMod val="210000"/>
              </a:schemeClr>
            </a:gs>
            <a:gs pos="100000">
              <a:schemeClr val="accent6">
                <a:tint val="85000"/>
                <a:satMod val="210000"/>
              </a:schemeClr>
            </a:gs>
          </a:gsLst>
          <a:lin ang="5400000" scaled="1"/>
        </a:gradFill>
        <a:ln w="10000" cap="flat" cmpd="sng" algn="ctr">
          <a:solidFill>
            <a:schemeClr val="accent6"/>
          </a:solidFill>
          <a:prstDash val="solid"/>
        </a:ln>
        <a:effectLst>
          <a:outerShdw blurRad="76200" dist="50800" dir="5400000" rotWithShape="0">
            <a:srgbClr val="4E3B30">
              <a:alpha val="60000"/>
            </a:srgbClr>
          </a:outerShdw>
        </a:effectLst>
      </c:spPr>
    </c:title>
    <c:autoTitleDeleted val="0"/>
    <c:plotArea>
      <c:layout>
        <c:manualLayout>
          <c:layoutTarget val="inner"/>
          <c:xMode val="edge"/>
          <c:yMode val="edge"/>
          <c:x val="0.10803624788816568"/>
          <c:y val="0.19954925643182503"/>
          <c:w val="0.86915737810741334"/>
          <c:h val="0.63110289332931258"/>
        </c:manualLayout>
      </c:layout>
      <c:scatterChart>
        <c:scatterStyle val="lineMarker"/>
        <c:varyColors val="0"/>
        <c:ser>
          <c:idx val="0"/>
          <c:order val="0"/>
          <c:tx>
            <c:strRef>
              <c:f>Sheet1!$B$1</c:f>
              <c:strCache>
                <c:ptCount val="1"/>
                <c:pt idx="0">
                  <c:v>Y の値</c:v>
                </c:pt>
              </c:strCache>
            </c:strRef>
          </c:tx>
          <c:spPr>
            <a:ln w="70000">
              <a:noFill/>
            </a:ln>
          </c:spPr>
          <c:dLbls>
            <c:dLbl>
              <c:idx val="0"/>
              <c:tx>
                <c:rich>
                  <a:bodyPr/>
                  <a:lstStyle/>
                  <a:p>
                    <a:r>
                      <a:rPr lang="ja-JP" altLang="en-US" dirty="0" smtClean="0"/>
                      <a:t>戸田</a:t>
                    </a:r>
                    <a:endParaRPr lang="en-US" altLang="en-US" dirty="0"/>
                  </a:p>
                </c:rich>
              </c:tx>
              <c:dLblPos val="b"/>
              <c:showLegendKey val="0"/>
              <c:showVal val="1"/>
              <c:showCatName val="0"/>
              <c:showSerName val="0"/>
              <c:showPercent val="0"/>
              <c:showBubbleSize val="0"/>
            </c:dLbl>
            <c:dLbl>
              <c:idx val="1"/>
              <c:tx>
                <c:rich>
                  <a:bodyPr/>
                  <a:lstStyle/>
                  <a:p>
                    <a:r>
                      <a:rPr lang="ja-JP" altLang="en-US" dirty="0" smtClean="0"/>
                      <a:t>川口</a:t>
                    </a:r>
                    <a:endParaRPr lang="en-US" altLang="en-US" dirty="0"/>
                  </a:p>
                </c:rich>
              </c:tx>
              <c:dLblPos val="b"/>
              <c:showLegendKey val="0"/>
              <c:showVal val="1"/>
              <c:showCatName val="0"/>
              <c:showSerName val="0"/>
              <c:showPercent val="0"/>
              <c:showBubbleSize val="0"/>
            </c:dLbl>
            <c:dLbl>
              <c:idx val="2"/>
              <c:tx>
                <c:rich>
                  <a:bodyPr/>
                  <a:lstStyle/>
                  <a:p>
                    <a:r>
                      <a:rPr lang="ja-JP" altLang="en-US" dirty="0" smtClean="0"/>
                      <a:t>川越</a:t>
                    </a:r>
                    <a:endParaRPr lang="en-US" altLang="en-US" dirty="0"/>
                  </a:p>
                </c:rich>
              </c:tx>
              <c:dLblPos val="b"/>
              <c:showLegendKey val="0"/>
              <c:showVal val="1"/>
              <c:showCatName val="0"/>
              <c:showSerName val="0"/>
              <c:showPercent val="0"/>
              <c:showBubbleSize val="0"/>
            </c:dLbl>
            <c:dLbl>
              <c:idx val="3"/>
              <c:layout>
                <c:manualLayout>
                  <c:x val="-6.4618059679192735E-2"/>
                  <c:y val="5.3654157474566318E-2"/>
                </c:manualLayout>
              </c:layout>
              <c:tx>
                <c:rich>
                  <a:bodyPr/>
                  <a:lstStyle/>
                  <a:p>
                    <a:r>
                      <a:rPr lang="ja-JP" altLang="en-US" dirty="0" smtClean="0"/>
                      <a:t>加須</a:t>
                    </a:r>
                    <a:endParaRPr lang="en-US" altLang="en-US" dirty="0"/>
                  </a:p>
                </c:rich>
              </c:tx>
              <c:dLblPos val="r"/>
              <c:showLegendKey val="0"/>
              <c:showVal val="1"/>
              <c:showCatName val="0"/>
              <c:showSerName val="0"/>
              <c:showPercent val="0"/>
              <c:showBubbleSize val="0"/>
            </c:dLbl>
            <c:dLbl>
              <c:idx val="4"/>
              <c:delete val="1"/>
            </c:dLbl>
            <c:dLbl>
              <c:idx val="5"/>
              <c:tx>
                <c:rich>
                  <a:bodyPr/>
                  <a:lstStyle/>
                  <a:p>
                    <a:r>
                      <a:rPr lang="ja-JP" altLang="en-US" dirty="0" smtClean="0"/>
                      <a:t>上尾</a:t>
                    </a:r>
                    <a:endParaRPr lang="en-US" altLang="en-US" dirty="0"/>
                  </a:p>
                </c:rich>
              </c:tx>
              <c:dLblPos val="b"/>
              <c:showLegendKey val="0"/>
              <c:showVal val="1"/>
              <c:showCatName val="0"/>
              <c:showSerName val="0"/>
              <c:showPercent val="0"/>
              <c:showBubbleSize val="0"/>
            </c:dLbl>
            <c:dLbl>
              <c:idx val="6"/>
              <c:tx>
                <c:rich>
                  <a:bodyPr/>
                  <a:lstStyle/>
                  <a:p>
                    <a:r>
                      <a:rPr lang="ja-JP" altLang="en-US" dirty="0" smtClean="0"/>
                      <a:t>桶川</a:t>
                    </a:r>
                    <a:endParaRPr lang="en-US" altLang="en-US" dirty="0"/>
                  </a:p>
                </c:rich>
              </c:tx>
              <c:dLblPos val="b"/>
              <c:showLegendKey val="0"/>
              <c:showVal val="1"/>
              <c:showCatName val="0"/>
              <c:showSerName val="0"/>
              <c:showPercent val="0"/>
              <c:showBubbleSize val="0"/>
            </c:dLbl>
            <c:dLbl>
              <c:idx val="7"/>
              <c:tx>
                <c:rich>
                  <a:bodyPr/>
                  <a:lstStyle/>
                  <a:p>
                    <a:r>
                      <a:rPr lang="ja-JP" altLang="en-US" dirty="0" smtClean="0"/>
                      <a:t>尾山台</a:t>
                    </a:r>
                    <a:endParaRPr lang="en-US" altLang="en-US" dirty="0"/>
                  </a:p>
                </c:rich>
              </c:tx>
              <c:dLblPos val="b"/>
              <c:showLegendKey val="0"/>
              <c:showVal val="1"/>
              <c:showCatName val="0"/>
              <c:showSerName val="0"/>
              <c:showPercent val="0"/>
              <c:showBubbleSize val="0"/>
            </c:dLbl>
            <c:dLblPos val="b"/>
            <c:showLegendKey val="0"/>
            <c:showVal val="1"/>
            <c:showCatName val="0"/>
            <c:showSerName val="0"/>
            <c:showPercent val="0"/>
            <c:showBubbleSize val="0"/>
            <c:showLeaderLines val="0"/>
          </c:dLbls>
          <c:xVal>
            <c:numRef>
              <c:f>Sheet1!$A$2:$A$9</c:f>
              <c:numCache>
                <c:formatCode>General</c:formatCode>
                <c:ptCount val="8"/>
                <c:pt idx="0">
                  <c:v>10</c:v>
                </c:pt>
                <c:pt idx="1">
                  <c:v>15</c:v>
                </c:pt>
                <c:pt idx="2">
                  <c:v>25</c:v>
                </c:pt>
                <c:pt idx="3">
                  <c:v>28</c:v>
                </c:pt>
                <c:pt idx="4">
                  <c:v>30</c:v>
                </c:pt>
                <c:pt idx="5">
                  <c:v>29</c:v>
                </c:pt>
                <c:pt idx="6">
                  <c:v>35</c:v>
                </c:pt>
                <c:pt idx="7">
                  <c:v>40</c:v>
                </c:pt>
              </c:numCache>
            </c:numRef>
          </c:xVal>
          <c:yVal>
            <c:numRef>
              <c:f>Sheet1!$B$2:$B$9</c:f>
              <c:numCache>
                <c:formatCode>General</c:formatCode>
                <c:ptCount val="8"/>
                <c:pt idx="0">
                  <c:v>20</c:v>
                </c:pt>
                <c:pt idx="1">
                  <c:v>60</c:v>
                </c:pt>
                <c:pt idx="2">
                  <c:v>30</c:v>
                </c:pt>
                <c:pt idx="3">
                  <c:v>60</c:v>
                </c:pt>
                <c:pt idx="4">
                  <c:v>60</c:v>
                </c:pt>
                <c:pt idx="5">
                  <c:v>50</c:v>
                </c:pt>
                <c:pt idx="6">
                  <c:v>50</c:v>
                </c:pt>
                <c:pt idx="7">
                  <c:v>80</c:v>
                </c:pt>
              </c:numCache>
            </c:numRef>
          </c:yVal>
          <c:smooth val="0"/>
        </c:ser>
        <c:dLbls>
          <c:dLblPos val="b"/>
          <c:showLegendKey val="0"/>
          <c:showVal val="1"/>
          <c:showCatName val="0"/>
          <c:showSerName val="0"/>
          <c:showPercent val="0"/>
          <c:showBubbleSize val="0"/>
        </c:dLbls>
        <c:axId val="75383168"/>
        <c:axId val="75387648"/>
      </c:scatterChart>
      <c:valAx>
        <c:axId val="75383168"/>
        <c:scaling>
          <c:orientation val="minMax"/>
        </c:scaling>
        <c:delete val="0"/>
        <c:axPos val="b"/>
        <c:title>
          <c:tx>
            <c:rich>
              <a:bodyPr/>
              <a:lstStyle/>
              <a:p>
                <a:pPr>
                  <a:defRPr/>
                </a:pPr>
                <a:r>
                  <a:rPr lang="ja-JP" dirty="0" smtClean="0">
                    <a:solidFill>
                      <a:srgbClr val="FF0000"/>
                    </a:solidFill>
                  </a:rPr>
                  <a:t>高齢化率</a:t>
                </a:r>
                <a:r>
                  <a:rPr lang="ja-JP" altLang="en-US" dirty="0" smtClean="0">
                    <a:solidFill>
                      <a:srgbClr val="FF0000"/>
                    </a:solidFill>
                  </a:rPr>
                  <a:t>（％）</a:t>
                </a:r>
                <a:endParaRPr lang="ja-JP" dirty="0">
                  <a:solidFill>
                    <a:srgbClr val="FF0000"/>
                  </a:solidFill>
                </a:endParaRPr>
              </a:p>
            </c:rich>
          </c:tx>
          <c:overlay val="0"/>
          <c:spPr>
            <a:solidFill>
              <a:srgbClr val="FFFF00"/>
            </a:solidFill>
            <a:ln>
              <a:solidFill>
                <a:schemeClr val="tx1"/>
              </a:solidFill>
            </a:ln>
          </c:spPr>
        </c:title>
        <c:numFmt formatCode="General" sourceLinked="1"/>
        <c:majorTickMark val="out"/>
        <c:minorTickMark val="none"/>
        <c:tickLblPos val="nextTo"/>
        <c:crossAx val="75387648"/>
        <c:crosses val="autoZero"/>
        <c:crossBetween val="midCat"/>
      </c:valAx>
      <c:valAx>
        <c:axId val="75387648"/>
        <c:scaling>
          <c:orientation val="minMax"/>
        </c:scaling>
        <c:delete val="0"/>
        <c:axPos val="l"/>
        <c:majorGridlines/>
        <c:title>
          <c:tx>
            <c:rich>
              <a:bodyPr rot="0" vert="wordArtVertRtl"/>
              <a:lstStyle/>
              <a:p>
                <a:pPr>
                  <a:defRPr/>
                </a:pPr>
                <a:r>
                  <a:rPr lang="ja-JP" altLang="en-US" dirty="0" smtClean="0">
                    <a:solidFill>
                      <a:srgbClr val="FF0000"/>
                    </a:solidFill>
                  </a:rPr>
                  <a:t>コミニティ率（％）</a:t>
                </a:r>
                <a:endParaRPr lang="ja-JP" altLang="en-US" dirty="0">
                  <a:solidFill>
                    <a:srgbClr val="FF0000"/>
                  </a:solidFill>
                </a:endParaRPr>
              </a:p>
            </c:rich>
          </c:tx>
          <c:overlay val="0"/>
          <c:spPr>
            <a:solidFill>
              <a:srgbClr val="FFFF00"/>
            </a:solidFill>
            <a:ln>
              <a:solidFill>
                <a:schemeClr val="tx1"/>
              </a:solidFill>
            </a:ln>
          </c:spPr>
        </c:title>
        <c:numFmt formatCode="General" sourceLinked="1"/>
        <c:majorTickMark val="out"/>
        <c:minorTickMark val="none"/>
        <c:tickLblPos val="nextTo"/>
        <c:crossAx val="75383168"/>
        <c:crosses val="autoZero"/>
        <c:crossBetween val="midCat"/>
      </c:valAx>
    </c:plotArea>
    <c:plotVisOnly val="1"/>
    <c:dispBlanksAs val="gap"/>
    <c:showDLblsOverMax val="0"/>
  </c:chart>
  <c:spPr>
    <a:solidFill>
      <a:schemeClr val="bg1"/>
    </a:solidFill>
    <a:ln w="38100">
      <a:solidFill>
        <a:schemeClr val="tx1"/>
      </a:solidFill>
    </a:ln>
  </c:spPr>
  <c:txPr>
    <a:bodyPr/>
    <a:lstStyle/>
    <a:p>
      <a:pPr>
        <a:defRPr sz="1800"/>
      </a:pPr>
      <a:endParaRPr lang="ja-JP"/>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25"/>
    </mc:Choice>
    <mc:Fallback>
      <c:style val="25"/>
    </mc:Fallback>
  </mc:AlternateContent>
  <c:chart>
    <c:title>
      <c:tx>
        <c:rich>
          <a:bodyPr/>
          <a:lstStyle/>
          <a:p>
            <a:pPr>
              <a:defRPr>
                <a:solidFill>
                  <a:schemeClr val="dk1"/>
                </a:solidFill>
                <a:latin typeface="+mn-lt"/>
                <a:ea typeface="+mn-ea"/>
                <a:cs typeface="+mn-cs"/>
              </a:defRPr>
            </a:pPr>
            <a:r>
              <a:rPr lang="ja-JP" dirty="0">
                <a:solidFill>
                  <a:schemeClr val="dk1"/>
                </a:solidFill>
                <a:latin typeface="+mn-lt"/>
                <a:ea typeface="+mn-ea"/>
                <a:cs typeface="+mn-cs"/>
              </a:rPr>
              <a:t>安全・環境を守る活動</a:t>
            </a:r>
            <a:r>
              <a:rPr lang="ja-JP" dirty="0" smtClean="0">
                <a:solidFill>
                  <a:schemeClr val="dk1"/>
                </a:solidFill>
                <a:latin typeface="+mn-lt"/>
                <a:ea typeface="+mn-ea"/>
                <a:cs typeface="+mn-cs"/>
              </a:rPr>
              <a:t>と</a:t>
            </a:r>
            <a:r>
              <a:rPr lang="ja-JP" altLang="en-US" dirty="0" smtClean="0">
                <a:solidFill>
                  <a:schemeClr val="dk1"/>
                </a:solidFill>
                <a:latin typeface="+mn-lt"/>
                <a:ea typeface="+mn-ea"/>
                <a:cs typeface="+mn-cs"/>
              </a:rPr>
              <a:t>コミニュティー</a:t>
            </a:r>
            <a:r>
              <a:rPr lang="ja-JP" dirty="0" smtClean="0">
                <a:solidFill>
                  <a:schemeClr val="dk1"/>
                </a:solidFill>
                <a:latin typeface="+mn-lt"/>
                <a:ea typeface="+mn-ea"/>
                <a:cs typeface="+mn-cs"/>
              </a:rPr>
              <a:t>活動</a:t>
            </a:r>
            <a:endParaRPr lang="en-US" dirty="0">
              <a:solidFill>
                <a:schemeClr val="dk1"/>
              </a:solidFill>
              <a:latin typeface="+mn-lt"/>
              <a:ea typeface="+mn-ea"/>
              <a:cs typeface="+mn-cs"/>
            </a:endParaRPr>
          </a:p>
          <a:p>
            <a:pPr>
              <a:defRPr>
                <a:solidFill>
                  <a:schemeClr val="dk1"/>
                </a:solidFill>
                <a:latin typeface="+mn-lt"/>
                <a:ea typeface="+mn-ea"/>
                <a:cs typeface="+mn-cs"/>
              </a:defRPr>
            </a:pPr>
            <a:r>
              <a:rPr lang="ja-JP" dirty="0">
                <a:solidFill>
                  <a:schemeClr val="dk1"/>
                </a:solidFill>
                <a:latin typeface="+mn-lt"/>
                <a:ea typeface="+mn-ea"/>
                <a:cs typeface="+mn-cs"/>
              </a:rPr>
              <a:t>とのウェイト関係</a:t>
            </a:r>
            <a:endParaRPr lang="ja-JP" dirty="0"/>
          </a:p>
        </c:rich>
      </c:tx>
      <c:layout>
        <c:manualLayout>
          <c:xMode val="edge"/>
          <c:yMode val="edge"/>
          <c:x val="0.2117703154617161"/>
          <c:y val="1.4858677674311618E-2"/>
        </c:manualLayout>
      </c:layout>
      <c:overlay val="0"/>
      <c:spPr>
        <a:gradFill rotWithShape="1">
          <a:gsLst>
            <a:gs pos="0">
              <a:schemeClr val="accent6">
                <a:tint val="30000"/>
                <a:satMod val="250000"/>
              </a:schemeClr>
            </a:gs>
            <a:gs pos="72000">
              <a:schemeClr val="accent6">
                <a:tint val="75000"/>
                <a:satMod val="210000"/>
              </a:schemeClr>
            </a:gs>
            <a:gs pos="100000">
              <a:schemeClr val="accent6">
                <a:tint val="85000"/>
                <a:satMod val="210000"/>
              </a:schemeClr>
            </a:gs>
          </a:gsLst>
          <a:lin ang="5400000" scaled="1"/>
        </a:gradFill>
        <a:ln w="10000" cap="flat" cmpd="sng" algn="ctr">
          <a:solidFill>
            <a:schemeClr val="accent6"/>
          </a:solidFill>
          <a:prstDash val="solid"/>
        </a:ln>
        <a:effectLst>
          <a:outerShdw blurRad="76200" dist="50800" dir="5400000" rotWithShape="0">
            <a:srgbClr val="4E3B30">
              <a:alpha val="60000"/>
            </a:srgbClr>
          </a:outerShdw>
        </a:effectLst>
      </c:spPr>
    </c:title>
    <c:autoTitleDeleted val="0"/>
    <c:plotArea>
      <c:layout>
        <c:manualLayout>
          <c:layoutTarget val="inner"/>
          <c:xMode val="edge"/>
          <c:yMode val="edge"/>
          <c:x val="0.11297478758301246"/>
          <c:y val="0.19853562865517602"/>
          <c:w val="0.85919000270315682"/>
          <c:h val="0.63749175172336336"/>
        </c:manualLayout>
      </c:layout>
      <c:scatterChart>
        <c:scatterStyle val="lineMarker"/>
        <c:varyColors val="0"/>
        <c:ser>
          <c:idx val="0"/>
          <c:order val="0"/>
          <c:tx>
            <c:strRef>
              <c:f>Sheet1!$B$1</c:f>
              <c:strCache>
                <c:ptCount val="1"/>
                <c:pt idx="0">
                  <c:v>Y の値</c:v>
                </c:pt>
              </c:strCache>
            </c:strRef>
          </c:tx>
          <c:spPr>
            <a:ln w="70000">
              <a:noFill/>
            </a:ln>
          </c:spPr>
          <c:dLbls>
            <c:dLbl>
              <c:idx val="0"/>
              <c:tx>
                <c:rich>
                  <a:bodyPr/>
                  <a:lstStyle/>
                  <a:p>
                    <a:r>
                      <a:rPr lang="ja-JP" altLang="en-US" dirty="0" smtClean="0"/>
                      <a:t>川越</a:t>
                    </a:r>
                    <a:endParaRPr lang="en-US" altLang="en-US" dirty="0"/>
                  </a:p>
                </c:rich>
              </c:tx>
              <c:dLblPos val="b"/>
              <c:showLegendKey val="0"/>
              <c:showVal val="1"/>
              <c:showCatName val="0"/>
              <c:showSerName val="0"/>
              <c:showPercent val="0"/>
              <c:showBubbleSize val="0"/>
            </c:dLbl>
            <c:dLbl>
              <c:idx val="1"/>
              <c:delete val="1"/>
            </c:dLbl>
            <c:dLbl>
              <c:idx val="2"/>
              <c:delete val="1"/>
            </c:dLbl>
            <c:dLbl>
              <c:idx val="3"/>
              <c:delete val="1"/>
            </c:dLbl>
            <c:dLbl>
              <c:idx val="4"/>
              <c:delete val="1"/>
            </c:dLbl>
            <c:dLbl>
              <c:idx val="5"/>
              <c:layout>
                <c:manualLayout>
                  <c:x val="-2.3805436270336627E-2"/>
                  <c:y val="6.3840715663830774E-2"/>
                </c:manualLayout>
              </c:layout>
              <c:tx>
                <c:rich>
                  <a:bodyPr/>
                  <a:lstStyle/>
                  <a:p>
                    <a:r>
                      <a:rPr lang="ja-JP" altLang="en-US" dirty="0" smtClean="0"/>
                      <a:t>加須・さいたま</a:t>
                    </a:r>
                    <a:endParaRPr lang="en-US" altLang="en-US" dirty="0"/>
                  </a:p>
                </c:rich>
              </c:tx>
              <c:dLblPos val="r"/>
              <c:showLegendKey val="0"/>
              <c:showVal val="1"/>
              <c:showCatName val="0"/>
              <c:showSerName val="0"/>
              <c:showPercent val="0"/>
              <c:showBubbleSize val="0"/>
            </c:dLbl>
            <c:dLbl>
              <c:idx val="6"/>
              <c:tx>
                <c:rich>
                  <a:bodyPr/>
                  <a:lstStyle/>
                  <a:p>
                    <a:r>
                      <a:rPr lang="ja-JP" altLang="en-US" smtClean="0"/>
                      <a:t>戸田</a:t>
                    </a:r>
                    <a:endParaRPr lang="en-US" altLang="en-US" dirty="0"/>
                  </a:p>
                </c:rich>
              </c:tx>
              <c:dLblPos val="b"/>
              <c:showLegendKey val="0"/>
              <c:showVal val="1"/>
              <c:showCatName val="0"/>
              <c:showSerName val="0"/>
              <c:showPercent val="0"/>
              <c:showBubbleSize val="0"/>
            </c:dLbl>
            <c:dLblPos val="b"/>
            <c:showLegendKey val="0"/>
            <c:showVal val="1"/>
            <c:showCatName val="0"/>
            <c:showSerName val="0"/>
            <c:showPercent val="0"/>
            <c:showBubbleSize val="0"/>
            <c:showLeaderLines val="0"/>
          </c:dLbls>
          <c:xVal>
            <c:numRef>
              <c:f>Sheet1!$A$2:$A$8</c:f>
              <c:numCache>
                <c:formatCode>General</c:formatCode>
                <c:ptCount val="7"/>
                <c:pt idx="0">
                  <c:v>25</c:v>
                </c:pt>
                <c:pt idx="1">
                  <c:v>45</c:v>
                </c:pt>
                <c:pt idx="2">
                  <c:v>46</c:v>
                </c:pt>
                <c:pt idx="3">
                  <c:v>47</c:v>
                </c:pt>
                <c:pt idx="4">
                  <c:v>50</c:v>
                </c:pt>
                <c:pt idx="5">
                  <c:v>51</c:v>
                </c:pt>
                <c:pt idx="6">
                  <c:v>50</c:v>
                </c:pt>
              </c:numCache>
            </c:numRef>
          </c:xVal>
          <c:yVal>
            <c:numRef>
              <c:f>Sheet1!$B$2:$B$8</c:f>
              <c:numCache>
                <c:formatCode>General</c:formatCode>
                <c:ptCount val="7"/>
                <c:pt idx="0">
                  <c:v>25</c:v>
                </c:pt>
                <c:pt idx="1">
                  <c:v>45</c:v>
                </c:pt>
                <c:pt idx="2">
                  <c:v>46</c:v>
                </c:pt>
                <c:pt idx="3">
                  <c:v>47</c:v>
                </c:pt>
                <c:pt idx="4">
                  <c:v>60</c:v>
                </c:pt>
                <c:pt idx="5">
                  <c:v>61</c:v>
                </c:pt>
                <c:pt idx="6">
                  <c:v>20</c:v>
                </c:pt>
              </c:numCache>
            </c:numRef>
          </c:yVal>
          <c:smooth val="0"/>
        </c:ser>
        <c:dLbls>
          <c:dLblPos val="b"/>
          <c:showLegendKey val="0"/>
          <c:showVal val="1"/>
          <c:showCatName val="0"/>
          <c:showSerName val="0"/>
          <c:showPercent val="0"/>
          <c:showBubbleSize val="0"/>
        </c:dLbls>
        <c:axId val="75428992"/>
        <c:axId val="75301248"/>
      </c:scatterChart>
      <c:valAx>
        <c:axId val="75428992"/>
        <c:scaling>
          <c:orientation val="minMax"/>
        </c:scaling>
        <c:delete val="0"/>
        <c:axPos val="b"/>
        <c:title>
          <c:tx>
            <c:rich>
              <a:bodyPr/>
              <a:lstStyle/>
              <a:p>
                <a:pPr>
                  <a:defRPr/>
                </a:pPr>
                <a:r>
                  <a:rPr lang="ja-JP" dirty="0">
                    <a:solidFill>
                      <a:srgbClr val="FF0000"/>
                    </a:solidFill>
                  </a:rPr>
                  <a:t>安全・環境（％）</a:t>
                </a:r>
              </a:p>
            </c:rich>
          </c:tx>
          <c:layout>
            <c:manualLayout>
              <c:xMode val="edge"/>
              <c:yMode val="edge"/>
              <c:x val="0.429249496506596"/>
              <c:y val="0.90242854223507629"/>
            </c:manualLayout>
          </c:layout>
          <c:overlay val="0"/>
          <c:spPr>
            <a:solidFill>
              <a:srgbClr val="FFFF00"/>
            </a:solidFill>
            <a:ln>
              <a:solidFill>
                <a:schemeClr val="tx1"/>
              </a:solidFill>
            </a:ln>
          </c:spPr>
        </c:title>
        <c:numFmt formatCode="General" sourceLinked="1"/>
        <c:majorTickMark val="out"/>
        <c:minorTickMark val="none"/>
        <c:tickLblPos val="nextTo"/>
        <c:crossAx val="75301248"/>
        <c:crosses val="autoZero"/>
        <c:crossBetween val="midCat"/>
      </c:valAx>
      <c:valAx>
        <c:axId val="75301248"/>
        <c:scaling>
          <c:orientation val="minMax"/>
        </c:scaling>
        <c:delete val="0"/>
        <c:axPos val="l"/>
        <c:majorGridlines/>
        <c:title>
          <c:tx>
            <c:rich>
              <a:bodyPr rot="0" vert="wordArtVertRtl"/>
              <a:lstStyle/>
              <a:p>
                <a:pPr>
                  <a:defRPr/>
                </a:pPr>
                <a:r>
                  <a:rPr lang="ja-JP" altLang="en-US" dirty="0" smtClean="0">
                    <a:solidFill>
                      <a:srgbClr val="FF0000"/>
                    </a:solidFill>
                  </a:rPr>
                  <a:t>コミニュティー</a:t>
                </a:r>
                <a:r>
                  <a:rPr lang="ja-JP" dirty="0" smtClean="0">
                    <a:solidFill>
                      <a:srgbClr val="FF0000"/>
                    </a:solidFill>
                  </a:rPr>
                  <a:t>（</a:t>
                </a:r>
                <a:r>
                  <a:rPr lang="ja-JP" dirty="0">
                    <a:solidFill>
                      <a:srgbClr val="FF0000"/>
                    </a:solidFill>
                  </a:rPr>
                  <a:t>％）</a:t>
                </a:r>
              </a:p>
            </c:rich>
          </c:tx>
          <c:overlay val="0"/>
          <c:spPr>
            <a:solidFill>
              <a:srgbClr val="FFFF00"/>
            </a:solidFill>
            <a:ln>
              <a:solidFill>
                <a:schemeClr val="tx1"/>
              </a:solidFill>
            </a:ln>
          </c:spPr>
        </c:title>
        <c:numFmt formatCode="General" sourceLinked="1"/>
        <c:majorTickMark val="out"/>
        <c:minorTickMark val="none"/>
        <c:tickLblPos val="nextTo"/>
        <c:crossAx val="75428992"/>
        <c:crosses val="autoZero"/>
        <c:crossBetween val="midCat"/>
      </c:valAx>
    </c:plotArea>
    <c:plotVisOnly val="1"/>
    <c:dispBlanksAs val="gap"/>
    <c:showDLblsOverMax val="0"/>
  </c:chart>
  <c:spPr>
    <a:solidFill>
      <a:schemeClr val="bg1"/>
    </a:solidFill>
    <a:ln w="38100">
      <a:solidFill>
        <a:schemeClr val="tx1"/>
      </a:solidFill>
    </a:ln>
  </c:spPr>
  <c:txPr>
    <a:bodyPr/>
    <a:lstStyle/>
    <a:p>
      <a:pPr>
        <a:defRPr sz="1800"/>
      </a:pPr>
      <a:endParaRPr lang="ja-JP"/>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0.75</cdr:x>
      <cdr:y>0.41429</cdr:y>
    </cdr:from>
    <cdr:to>
      <cdr:x>0.88793</cdr:x>
      <cdr:y>0.47143</cdr:y>
    </cdr:to>
    <cdr:sp macro="" textlink="">
      <cdr:nvSpPr>
        <cdr:cNvPr id="2" name="テキスト ボックス 1"/>
        <cdr:cNvSpPr txBox="1"/>
      </cdr:nvSpPr>
      <cdr:spPr>
        <a:xfrm xmlns:a="http://schemas.openxmlformats.org/drawingml/2006/main">
          <a:off x="6264696" y="2088255"/>
          <a:ext cx="1152128" cy="28801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ja-JP" altLang="en-US" sz="1800" dirty="0" smtClean="0"/>
            <a:t>さいたま</a:t>
          </a:r>
          <a:endParaRPr lang="ja-JP" altLang="en-US" sz="1800" dirty="0"/>
        </a:p>
      </cdr:txBody>
    </cdr:sp>
  </cdr:relSizeAnchor>
</c:userShapes>
</file>

<file path=ppt/drawings/drawing2.xml><?xml version="1.0" encoding="utf-8"?>
<c:userShapes xmlns:c="http://schemas.openxmlformats.org/drawingml/2006/chart">
  <cdr:relSizeAnchor xmlns:cdr="http://schemas.openxmlformats.org/drawingml/2006/chartDrawing">
    <cdr:from>
      <cdr:x>0.67781</cdr:x>
      <cdr:y>0.4507</cdr:y>
    </cdr:from>
    <cdr:to>
      <cdr:x>0.88102</cdr:x>
      <cdr:y>0.5493</cdr:y>
    </cdr:to>
    <cdr:sp macro="" textlink="">
      <cdr:nvSpPr>
        <cdr:cNvPr id="2" name="テキスト ボックス 1"/>
        <cdr:cNvSpPr txBox="1"/>
      </cdr:nvSpPr>
      <cdr:spPr>
        <a:xfrm xmlns:a="http://schemas.openxmlformats.org/drawingml/2006/main">
          <a:off x="5764348" y="2304256"/>
          <a:ext cx="1728192" cy="50405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ja-JP" altLang="en-US" sz="1100" dirty="0"/>
        </a:p>
      </cdr:txBody>
    </cdr:sp>
  </cdr:relSizeAnchor>
  <cdr:relSizeAnchor xmlns:cdr="http://schemas.openxmlformats.org/drawingml/2006/chartDrawing">
    <cdr:from>
      <cdr:x>0.66934</cdr:x>
      <cdr:y>0.4507</cdr:y>
    </cdr:from>
    <cdr:to>
      <cdr:x>0.90642</cdr:x>
      <cdr:y>0.52113</cdr:y>
    </cdr:to>
    <cdr:sp macro="" textlink="">
      <cdr:nvSpPr>
        <cdr:cNvPr id="3" name="テキスト ボックス 2"/>
        <cdr:cNvSpPr txBox="1"/>
      </cdr:nvSpPr>
      <cdr:spPr>
        <a:xfrm xmlns:a="http://schemas.openxmlformats.org/drawingml/2006/main">
          <a:off x="5692340" y="2304256"/>
          <a:ext cx="2016224" cy="3600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ja-JP" altLang="en-US" sz="1800" dirty="0" smtClean="0"/>
            <a:t>桶川・上尾・川口</a:t>
          </a:r>
          <a:endParaRPr lang="ja-JP" altLang="en-US" sz="18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84871" cy="501015"/>
          </a:xfrm>
          <a:prstGeom prst="rect">
            <a:avLst/>
          </a:prstGeom>
        </p:spPr>
        <p:txBody>
          <a:bodyPr vert="horz" lIns="96616" tIns="48308" rIns="96616" bIns="48308" rtlCol="0"/>
          <a:lstStyle>
            <a:lvl1pPr algn="l">
              <a:defRPr sz="1300"/>
            </a:lvl1pPr>
          </a:lstStyle>
          <a:p>
            <a:endParaRPr kumimoji="1" lang="ja-JP" altLang="en-US"/>
          </a:p>
        </p:txBody>
      </p:sp>
      <p:sp>
        <p:nvSpPr>
          <p:cNvPr id="3" name="日付プレースホルダー 2"/>
          <p:cNvSpPr>
            <a:spLocks noGrp="1"/>
          </p:cNvSpPr>
          <p:nvPr>
            <p:ph type="dt" sz="quarter" idx="1"/>
          </p:nvPr>
        </p:nvSpPr>
        <p:spPr>
          <a:xfrm>
            <a:off x="3901698" y="0"/>
            <a:ext cx="2984871" cy="501015"/>
          </a:xfrm>
          <a:prstGeom prst="rect">
            <a:avLst/>
          </a:prstGeom>
        </p:spPr>
        <p:txBody>
          <a:bodyPr vert="horz" lIns="96616" tIns="48308" rIns="96616" bIns="48308" rtlCol="0"/>
          <a:lstStyle>
            <a:lvl1pPr algn="r">
              <a:defRPr sz="1300"/>
            </a:lvl1pPr>
          </a:lstStyle>
          <a:p>
            <a:fld id="{0F84932E-633E-4A09-8E0B-C1D862EF3542}" type="datetimeFigureOut">
              <a:rPr kumimoji="1" lang="ja-JP" altLang="en-US" smtClean="0"/>
              <a:t>2016/5/11</a:t>
            </a:fld>
            <a:endParaRPr kumimoji="1" lang="ja-JP" altLang="en-US"/>
          </a:p>
        </p:txBody>
      </p:sp>
      <p:sp>
        <p:nvSpPr>
          <p:cNvPr id="4" name="フッター プレースホルダー 3"/>
          <p:cNvSpPr>
            <a:spLocks noGrp="1"/>
          </p:cNvSpPr>
          <p:nvPr>
            <p:ph type="ftr" sz="quarter" idx="2"/>
          </p:nvPr>
        </p:nvSpPr>
        <p:spPr>
          <a:xfrm>
            <a:off x="0" y="9517546"/>
            <a:ext cx="2984871" cy="501015"/>
          </a:xfrm>
          <a:prstGeom prst="rect">
            <a:avLst/>
          </a:prstGeom>
        </p:spPr>
        <p:txBody>
          <a:bodyPr vert="horz" lIns="96616" tIns="48308" rIns="96616" bIns="48308" rtlCol="0" anchor="b"/>
          <a:lstStyle>
            <a:lvl1pPr algn="l">
              <a:defRPr sz="1300"/>
            </a:lvl1pPr>
          </a:lstStyle>
          <a:p>
            <a:endParaRPr kumimoji="1" lang="ja-JP" altLang="en-US"/>
          </a:p>
        </p:txBody>
      </p:sp>
      <p:sp>
        <p:nvSpPr>
          <p:cNvPr id="5" name="スライド番号プレースホルダー 4"/>
          <p:cNvSpPr>
            <a:spLocks noGrp="1"/>
          </p:cNvSpPr>
          <p:nvPr>
            <p:ph type="sldNum" sz="quarter" idx="3"/>
          </p:nvPr>
        </p:nvSpPr>
        <p:spPr>
          <a:xfrm>
            <a:off x="3901698" y="9517546"/>
            <a:ext cx="2984871" cy="501015"/>
          </a:xfrm>
          <a:prstGeom prst="rect">
            <a:avLst/>
          </a:prstGeom>
        </p:spPr>
        <p:txBody>
          <a:bodyPr vert="horz" lIns="96616" tIns="48308" rIns="96616" bIns="48308" rtlCol="0" anchor="b"/>
          <a:lstStyle>
            <a:lvl1pPr algn="r">
              <a:defRPr sz="1300"/>
            </a:lvl1pPr>
          </a:lstStyle>
          <a:p>
            <a:fld id="{E2772E72-504C-46A5-8E29-8B9356EFED03}" type="slidenum">
              <a:rPr kumimoji="1" lang="ja-JP" altLang="en-US" smtClean="0"/>
              <a:t>‹#›</a:t>
            </a:fld>
            <a:endParaRPr kumimoji="1" lang="ja-JP" altLang="en-US"/>
          </a:p>
        </p:txBody>
      </p:sp>
    </p:spTree>
    <p:extLst>
      <p:ext uri="{BB962C8B-B14F-4D97-AF65-F5344CB8AC3E}">
        <p14:creationId xmlns:p14="http://schemas.microsoft.com/office/powerpoint/2010/main" val="28740866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84871" cy="501015"/>
          </a:xfrm>
          <a:prstGeom prst="rect">
            <a:avLst/>
          </a:prstGeom>
        </p:spPr>
        <p:txBody>
          <a:bodyPr vert="horz" lIns="96616" tIns="48308" rIns="96616" bIns="48308" rtlCol="0"/>
          <a:lstStyle>
            <a:lvl1pPr algn="l">
              <a:defRPr sz="1300"/>
            </a:lvl1pPr>
          </a:lstStyle>
          <a:p>
            <a:endParaRPr kumimoji="1" lang="ja-JP" altLang="en-US"/>
          </a:p>
        </p:txBody>
      </p:sp>
      <p:sp>
        <p:nvSpPr>
          <p:cNvPr id="3" name="日付プレースホルダー 2"/>
          <p:cNvSpPr>
            <a:spLocks noGrp="1"/>
          </p:cNvSpPr>
          <p:nvPr>
            <p:ph type="dt" idx="1"/>
          </p:nvPr>
        </p:nvSpPr>
        <p:spPr>
          <a:xfrm>
            <a:off x="3901698" y="0"/>
            <a:ext cx="2984871" cy="501015"/>
          </a:xfrm>
          <a:prstGeom prst="rect">
            <a:avLst/>
          </a:prstGeom>
        </p:spPr>
        <p:txBody>
          <a:bodyPr vert="horz" lIns="96616" tIns="48308" rIns="96616" bIns="48308" rtlCol="0"/>
          <a:lstStyle>
            <a:lvl1pPr algn="r">
              <a:defRPr sz="1300"/>
            </a:lvl1pPr>
          </a:lstStyle>
          <a:p>
            <a:fld id="{DDBBF45E-0A87-40E5-8B49-3D98C1B77D8C}" type="datetimeFigureOut">
              <a:rPr kumimoji="1" lang="ja-JP" altLang="en-US" smtClean="0"/>
              <a:t>2016/5/11</a:t>
            </a:fld>
            <a:endParaRPr kumimoji="1" lang="ja-JP" altLang="en-US"/>
          </a:p>
        </p:txBody>
      </p:sp>
      <p:sp>
        <p:nvSpPr>
          <p:cNvPr id="4" name="スライド イメージ プレースホルダー 3"/>
          <p:cNvSpPr>
            <a:spLocks noGrp="1" noRot="1" noChangeAspect="1"/>
          </p:cNvSpPr>
          <p:nvPr>
            <p:ph type="sldImg" idx="2"/>
          </p:nvPr>
        </p:nvSpPr>
        <p:spPr>
          <a:xfrm>
            <a:off x="939800" y="750888"/>
            <a:ext cx="5008563" cy="3757612"/>
          </a:xfrm>
          <a:prstGeom prst="rect">
            <a:avLst/>
          </a:prstGeom>
          <a:noFill/>
          <a:ln w="12700">
            <a:solidFill>
              <a:prstClr val="black"/>
            </a:solidFill>
          </a:ln>
        </p:spPr>
        <p:txBody>
          <a:bodyPr vert="horz" lIns="96616" tIns="48308" rIns="96616" bIns="48308" rtlCol="0" anchor="ctr"/>
          <a:lstStyle/>
          <a:p>
            <a:endParaRPr lang="ja-JP" altLang="en-US"/>
          </a:p>
        </p:txBody>
      </p:sp>
      <p:sp>
        <p:nvSpPr>
          <p:cNvPr id="5" name="ノート プレースホルダー 4"/>
          <p:cNvSpPr>
            <a:spLocks noGrp="1"/>
          </p:cNvSpPr>
          <p:nvPr>
            <p:ph type="body" sz="quarter" idx="3"/>
          </p:nvPr>
        </p:nvSpPr>
        <p:spPr>
          <a:xfrm>
            <a:off x="688817" y="4759643"/>
            <a:ext cx="5510530" cy="4509135"/>
          </a:xfrm>
          <a:prstGeom prst="rect">
            <a:avLst/>
          </a:prstGeom>
        </p:spPr>
        <p:txBody>
          <a:bodyPr vert="horz" lIns="96616" tIns="48308" rIns="96616" bIns="48308"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9517546"/>
            <a:ext cx="2984871" cy="501015"/>
          </a:xfrm>
          <a:prstGeom prst="rect">
            <a:avLst/>
          </a:prstGeom>
        </p:spPr>
        <p:txBody>
          <a:bodyPr vert="horz" lIns="96616" tIns="48308" rIns="96616" bIns="48308"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901698" y="9517546"/>
            <a:ext cx="2984871" cy="501015"/>
          </a:xfrm>
          <a:prstGeom prst="rect">
            <a:avLst/>
          </a:prstGeom>
        </p:spPr>
        <p:txBody>
          <a:bodyPr vert="horz" lIns="96616" tIns="48308" rIns="96616" bIns="48308" rtlCol="0" anchor="b"/>
          <a:lstStyle>
            <a:lvl1pPr algn="r">
              <a:defRPr sz="1300"/>
            </a:lvl1pPr>
          </a:lstStyle>
          <a:p>
            <a:fld id="{87882C32-20CB-4D6E-919B-DF3E976FD3AE}" type="slidenum">
              <a:rPr kumimoji="1" lang="ja-JP" altLang="en-US" smtClean="0"/>
              <a:t>‹#›</a:t>
            </a:fld>
            <a:endParaRPr kumimoji="1" lang="ja-JP" altLang="en-US"/>
          </a:p>
        </p:txBody>
      </p:sp>
    </p:spTree>
    <p:extLst>
      <p:ext uri="{BB962C8B-B14F-4D97-AF65-F5344CB8AC3E}">
        <p14:creationId xmlns:p14="http://schemas.microsoft.com/office/powerpoint/2010/main" val="3445312503"/>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B7856F35-0E49-4884-AE71-7CC8CF2A13C6}" type="slidenum">
              <a:rPr kumimoji="1" lang="ja-JP" altLang="en-US" smtClean="0"/>
              <a:t>30</a:t>
            </a:fld>
            <a:endParaRPr kumimoji="1" lang="ja-JP" altLang="en-US"/>
          </a:p>
        </p:txBody>
      </p:sp>
    </p:spTree>
    <p:extLst>
      <p:ext uri="{BB962C8B-B14F-4D97-AF65-F5344CB8AC3E}">
        <p14:creationId xmlns:p14="http://schemas.microsoft.com/office/powerpoint/2010/main" val="3210347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7" name="直線コネクタ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タイトル 28"/>
          <p:cNvSpPr>
            <a:spLocks noGrp="1"/>
          </p:cNvSpPr>
          <p:nvPr>
            <p:ph type="ctrTitle"/>
          </p:nvPr>
        </p:nvSpPr>
        <p:spPr>
          <a:xfrm>
            <a:off x="381000" y="4853411"/>
            <a:ext cx="8458200" cy="1222375"/>
          </a:xfrm>
        </p:spPr>
        <p:txBody>
          <a:bodyPr anchor="t"/>
          <a:lstStyle/>
          <a:p>
            <a:r>
              <a:rPr kumimoji="0" lang="ja-JP" altLang="en-US" smtClean="0"/>
              <a:t>マスター タイトルの書式設定</a:t>
            </a:r>
            <a:endParaRPr kumimoji="0" lang="en-US"/>
          </a:p>
        </p:txBody>
      </p:sp>
      <p:sp>
        <p:nvSpPr>
          <p:cNvPr id="9" name="サブタイトル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ja-JP" altLang="en-US" smtClean="0"/>
              <a:t>マスター サブタイトルの書式設定</a:t>
            </a:r>
            <a:endParaRPr kumimoji="0" lang="en-US"/>
          </a:p>
        </p:txBody>
      </p:sp>
      <p:sp>
        <p:nvSpPr>
          <p:cNvPr id="16" name="日付プレースホルダー 15"/>
          <p:cNvSpPr>
            <a:spLocks noGrp="1"/>
          </p:cNvSpPr>
          <p:nvPr>
            <p:ph type="dt" sz="half" idx="10"/>
          </p:nvPr>
        </p:nvSpPr>
        <p:spPr/>
        <p:txBody>
          <a:bodyPr/>
          <a:lstStyle/>
          <a:p>
            <a:fld id="{8F10E96B-6A0D-490E-AE6A-3661C9648DC8}" type="datetime1">
              <a:rPr kumimoji="1" lang="ja-JP" altLang="en-US" smtClean="0"/>
              <a:t>2016/5/11</a:t>
            </a:fld>
            <a:endParaRPr kumimoji="1" lang="ja-JP" altLang="en-US"/>
          </a:p>
        </p:txBody>
      </p:sp>
      <p:sp>
        <p:nvSpPr>
          <p:cNvPr id="2" name="フッター プレースホルダー 1"/>
          <p:cNvSpPr>
            <a:spLocks noGrp="1"/>
          </p:cNvSpPr>
          <p:nvPr>
            <p:ph type="ftr" sz="quarter" idx="11"/>
          </p:nvPr>
        </p:nvSpPr>
        <p:spPr/>
        <p:txBody>
          <a:bodyPr/>
          <a:lstStyle/>
          <a:p>
            <a:endParaRPr kumimoji="1" lang="ja-JP" altLang="en-US"/>
          </a:p>
        </p:txBody>
      </p:sp>
      <p:sp>
        <p:nvSpPr>
          <p:cNvPr id="15" name="スライド番号プレースホルダー 14"/>
          <p:cNvSpPr>
            <a:spLocks noGrp="1"/>
          </p:cNvSpPr>
          <p:nvPr>
            <p:ph type="sldNum" sz="quarter" idx="12"/>
          </p:nvPr>
        </p:nvSpPr>
        <p:spPr>
          <a:xfrm>
            <a:off x="8229600" y="6473952"/>
            <a:ext cx="758952" cy="246888"/>
          </a:xfrm>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2" name="タイトル 21"/>
          <p:cNvSpPr>
            <a:spLocks noGrp="1"/>
          </p:cNvSpPr>
          <p:nvPr>
            <p:ph type="title"/>
          </p:nvPr>
        </p:nvSpPr>
        <p:spPr/>
        <p:txBody>
          <a:bodyPr/>
          <a:lstStyle/>
          <a:p>
            <a:r>
              <a:rPr kumimoji="0" lang="ja-JP" altLang="en-US" smtClean="0"/>
              <a:t>マスター タイトルの書式設定</a:t>
            </a:r>
            <a:endParaRPr kumimoji="0" lang="en-US"/>
          </a:p>
        </p:txBody>
      </p:sp>
      <p:sp>
        <p:nvSpPr>
          <p:cNvPr id="27" name="コンテンツ プレースホルダー 26"/>
          <p:cNvSpPr>
            <a:spLocks noGrp="1"/>
          </p:cNvSpPr>
          <p:nvPr>
            <p:ph idx="1"/>
          </p:nvPr>
        </p:nvSpPr>
        <p:spPr/>
        <p:txBody>
          <a:body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5" name="日付プレースホルダー 24"/>
          <p:cNvSpPr>
            <a:spLocks noGrp="1"/>
          </p:cNvSpPr>
          <p:nvPr>
            <p:ph type="dt" sz="half" idx="10"/>
          </p:nvPr>
        </p:nvSpPr>
        <p:spPr/>
        <p:txBody>
          <a:bodyPr/>
          <a:lstStyle/>
          <a:p>
            <a:fld id="{F633F152-713C-4192-8A74-342ACEC5F398}" type="datetime1">
              <a:rPr kumimoji="1" lang="ja-JP" altLang="en-US" smtClean="0"/>
              <a:t>2016/5/11</a:t>
            </a:fld>
            <a:endParaRPr kumimoji="1" lang="ja-JP" altLang="en-US"/>
          </a:p>
        </p:txBody>
      </p:sp>
      <p:sp>
        <p:nvSpPr>
          <p:cNvPr id="19" name="フッター プレースホルダー 18"/>
          <p:cNvSpPr>
            <a:spLocks noGrp="1"/>
          </p:cNvSpPr>
          <p:nvPr>
            <p:ph type="ftr" sz="quarter" idx="11"/>
          </p:nvPr>
        </p:nvSpPr>
        <p:spPr>
          <a:xfrm>
            <a:off x="3581400" y="76200"/>
            <a:ext cx="2895600" cy="288925"/>
          </a:xfrm>
        </p:spPr>
        <p:txBody>
          <a:bodyPr/>
          <a:lstStyle/>
          <a:p>
            <a:endParaRPr kumimoji="1" lang="ja-JP" altLang="en-US"/>
          </a:p>
        </p:txBody>
      </p:sp>
      <p:sp>
        <p:nvSpPr>
          <p:cNvPr id="16" name="スライド番号プレースホルダー 15"/>
          <p:cNvSpPr>
            <a:spLocks noGrp="1"/>
          </p:cNvSpPr>
          <p:nvPr>
            <p:ph type="sldNum" sz="quarter" idx="12"/>
          </p:nvPr>
        </p:nvSpPr>
        <p:spPr>
          <a:xfrm>
            <a:off x="8229600" y="6473952"/>
            <a:ext cx="758952" cy="246888"/>
          </a:xfrm>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bg>
      <p:bgRef idx="1003">
        <a:schemeClr val="bg2"/>
      </p:bgRef>
    </p:bg>
    <p:spTree>
      <p:nvGrpSpPr>
        <p:cNvPr id="1" name=""/>
        <p:cNvGrpSpPr/>
        <p:nvPr/>
      </p:nvGrpSpPr>
      <p:grpSpPr>
        <a:xfrm>
          <a:off x="0" y="0"/>
          <a:ext cx="0" cy="0"/>
          <a:chOff x="0" y="0"/>
          <a:chExt cx="0" cy="0"/>
        </a:xfrm>
      </p:grpSpPr>
      <p:sp>
        <p:nvSpPr>
          <p:cNvPr id="7" name="直線コネクタ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テキスト プレースホルダー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ja-JP" altLang="en-US" smtClean="0"/>
              <a:t>マスター テキストの書式設定</a:t>
            </a:r>
          </a:p>
        </p:txBody>
      </p:sp>
      <p:sp>
        <p:nvSpPr>
          <p:cNvPr id="19" name="日付プレースホルダー 18"/>
          <p:cNvSpPr>
            <a:spLocks noGrp="1"/>
          </p:cNvSpPr>
          <p:nvPr>
            <p:ph type="dt" sz="half" idx="10"/>
          </p:nvPr>
        </p:nvSpPr>
        <p:spPr/>
        <p:txBody>
          <a:bodyPr/>
          <a:lstStyle/>
          <a:p>
            <a:fld id="{F2E56CDD-741A-4DA3-AC0A-8547D8F6FE13}" type="datetime1">
              <a:rPr kumimoji="1" lang="ja-JP" altLang="en-US" smtClean="0"/>
              <a:t>2016/5/11</a:t>
            </a:fld>
            <a:endParaRPr kumimoji="1" lang="ja-JP" altLang="en-US"/>
          </a:p>
        </p:txBody>
      </p:sp>
      <p:sp>
        <p:nvSpPr>
          <p:cNvPr id="11" name="フッター プレースホルダー 10"/>
          <p:cNvSpPr>
            <a:spLocks noGrp="1"/>
          </p:cNvSpPr>
          <p:nvPr>
            <p:ph type="ftr" sz="quarter" idx="11"/>
          </p:nvPr>
        </p:nvSpPr>
        <p:spPr/>
        <p:txBody>
          <a:bodyPr/>
          <a:lstStyle/>
          <a:p>
            <a:endParaRPr kumimoji="1" lang="ja-JP" altLang="en-US"/>
          </a:p>
        </p:txBody>
      </p:sp>
      <p:sp>
        <p:nvSpPr>
          <p:cNvPr id="16" name="スライド番号プレースホルダー 1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
        <p:nvSpPr>
          <p:cNvPr id="8" name="タイトル 7"/>
          <p:cNvSpPr>
            <a:spLocks noGrp="1"/>
          </p:cNvSpPr>
          <p:nvPr>
            <p:ph type="title"/>
          </p:nvPr>
        </p:nvSpPr>
        <p:spPr>
          <a:xfrm>
            <a:off x="180475" y="2947085"/>
            <a:ext cx="8686800" cy="1184825"/>
          </a:xfrm>
        </p:spPr>
        <p:txBody>
          <a:bodyPr rtlCol="0" anchor="t"/>
          <a:lstStyle>
            <a:lvl1pPr algn="r">
              <a:defRPr/>
            </a:lvl1pPr>
          </a:lstStyle>
          <a:p>
            <a:r>
              <a:rPr kumimoji="0" lang="ja-JP" altLang="en-US" smtClean="0"/>
              <a:t>マスター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0" name="タイトル 19"/>
          <p:cNvSpPr>
            <a:spLocks noGrp="1"/>
          </p:cNvSpPr>
          <p:nvPr>
            <p:ph type="title"/>
          </p:nvPr>
        </p:nvSpPr>
        <p:spPr>
          <a:xfrm>
            <a:off x="301752" y="457200"/>
            <a:ext cx="8686800" cy="841248"/>
          </a:xfrm>
        </p:spPr>
        <p:txBody>
          <a:bodyPr/>
          <a:lstStyle/>
          <a:p>
            <a:r>
              <a:rPr kumimoji="0" lang="ja-JP" altLang="en-US" smtClean="0"/>
              <a:t>マスター タイトルの書式設定</a:t>
            </a:r>
            <a:endParaRPr kumimoji="0" lang="en-US"/>
          </a:p>
        </p:txBody>
      </p:sp>
      <p:sp>
        <p:nvSpPr>
          <p:cNvPr id="14" name="コンテンツ プレースホルダー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13" name="コンテンツ プレースホルダー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1" name="日付プレースホルダー 20"/>
          <p:cNvSpPr>
            <a:spLocks noGrp="1"/>
          </p:cNvSpPr>
          <p:nvPr>
            <p:ph type="dt" sz="half" idx="10"/>
          </p:nvPr>
        </p:nvSpPr>
        <p:spPr/>
        <p:txBody>
          <a:bodyPr/>
          <a:lstStyle/>
          <a:p>
            <a:fld id="{58E44A47-72AF-4843-9A6C-9BE2FAA8A2AE}" type="datetime1">
              <a:rPr kumimoji="1" lang="ja-JP" altLang="en-US" smtClean="0"/>
              <a:t>2016/5/11</a:t>
            </a:fld>
            <a:endParaRPr kumimoji="1" lang="ja-JP" altLang="en-US"/>
          </a:p>
        </p:txBody>
      </p:sp>
      <p:sp>
        <p:nvSpPr>
          <p:cNvPr id="10" name="フッター プレースホルダー 9"/>
          <p:cNvSpPr>
            <a:spLocks noGrp="1"/>
          </p:cNvSpPr>
          <p:nvPr>
            <p:ph type="ftr" sz="quarter" idx="11"/>
          </p:nvPr>
        </p:nvSpPr>
        <p:spPr/>
        <p:txBody>
          <a:bodyPr/>
          <a:lstStyle/>
          <a:p>
            <a:endParaRPr kumimoji="1" lang="ja-JP" altLang="en-US"/>
          </a:p>
        </p:txBody>
      </p:sp>
      <p:sp>
        <p:nvSpPr>
          <p:cNvPr id="31" name="スライド番号プレースホルダー 30"/>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spTree>
      <p:nvGrpSpPr>
        <p:cNvPr id="1" name=""/>
        <p:cNvGrpSpPr/>
        <p:nvPr/>
      </p:nvGrpSpPr>
      <p:grpSpPr>
        <a:xfrm>
          <a:off x="0" y="0"/>
          <a:ext cx="0" cy="0"/>
          <a:chOff x="0" y="0"/>
          <a:chExt cx="0" cy="0"/>
        </a:xfrm>
      </p:grpSpPr>
      <p:sp>
        <p:nvSpPr>
          <p:cNvPr id="29" name="タイトル 28"/>
          <p:cNvSpPr>
            <a:spLocks noGrp="1"/>
          </p:cNvSpPr>
          <p:nvPr>
            <p:ph type="title"/>
          </p:nvPr>
        </p:nvSpPr>
        <p:spPr>
          <a:xfrm>
            <a:off x="304800" y="5410200"/>
            <a:ext cx="8610600" cy="882650"/>
          </a:xfrm>
        </p:spPr>
        <p:txBody>
          <a:bodyPr anchor="ctr"/>
          <a:lstStyle>
            <a:lvl1pPr>
              <a:defRPr/>
            </a:lvl1pPr>
          </a:lstStyle>
          <a:p>
            <a:r>
              <a:rPr kumimoji="0" lang="ja-JP" altLang="en-US" smtClean="0"/>
              <a:t>マスター タイトルの書式設定</a:t>
            </a:r>
            <a:endParaRPr kumimoji="0" lang="en-US"/>
          </a:p>
        </p:txBody>
      </p:sp>
      <p:sp>
        <p:nvSpPr>
          <p:cNvPr id="13" name="テキスト プレースホルダー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マスター テキストの書式設定</a:t>
            </a:r>
          </a:p>
        </p:txBody>
      </p:sp>
      <p:sp>
        <p:nvSpPr>
          <p:cNvPr id="25" name="テキスト プレースホルダー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マスター テキストの書式設定</a:t>
            </a:r>
          </a:p>
        </p:txBody>
      </p:sp>
      <p:sp>
        <p:nvSpPr>
          <p:cNvPr id="4" name="コンテンツ プレースホルダー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8" name="コンテンツ プレースホルダー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10" name="日付プレースホルダー 9"/>
          <p:cNvSpPr>
            <a:spLocks noGrp="1"/>
          </p:cNvSpPr>
          <p:nvPr>
            <p:ph type="dt" sz="half" idx="10"/>
          </p:nvPr>
        </p:nvSpPr>
        <p:spPr/>
        <p:txBody>
          <a:bodyPr/>
          <a:lstStyle/>
          <a:p>
            <a:fld id="{320FC6DC-FB1C-427D-8771-8FDDFF21D59F}" type="datetime1">
              <a:rPr kumimoji="1" lang="ja-JP" altLang="en-US" smtClean="0"/>
              <a:t>2016/5/11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a:xfrm>
            <a:off x="8229600" y="6477000"/>
            <a:ext cx="762000" cy="246888"/>
          </a:xfrm>
        </p:spPr>
        <p:txBody>
          <a:bodyPr/>
          <a:lstStyle/>
          <a:p>
            <a:fld id="{D2D8002D-B5B0-4BAC-B1F6-782DDCCE6D9C}" type="slidenum">
              <a:rPr kumimoji="1" lang="ja-JP" altLang="en-US" smtClean="0"/>
              <a:t>‹#›</a:t>
            </a:fld>
            <a:endParaRPr kumimoji="1" lang="ja-JP" altLang="en-US"/>
          </a:p>
        </p:txBody>
      </p:sp>
      <p:sp>
        <p:nvSpPr>
          <p:cNvPr id="11" name="直線コネクタ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30" name="タイトル 29"/>
          <p:cNvSpPr>
            <a:spLocks noGrp="1"/>
          </p:cNvSpPr>
          <p:nvPr>
            <p:ph type="title"/>
          </p:nvPr>
        </p:nvSpPr>
        <p:spPr>
          <a:xfrm>
            <a:off x="301752" y="457200"/>
            <a:ext cx="8686800" cy="841248"/>
          </a:xfrm>
        </p:spPr>
        <p:txBody>
          <a:bodyPr/>
          <a:lstStyle/>
          <a:p>
            <a:r>
              <a:rPr kumimoji="0" lang="ja-JP" altLang="en-US" smtClean="0"/>
              <a:t>マスター タイトルの書式設定</a:t>
            </a:r>
            <a:endParaRPr kumimoji="0" lang="en-US"/>
          </a:p>
        </p:txBody>
      </p:sp>
      <p:sp>
        <p:nvSpPr>
          <p:cNvPr id="12" name="日付プレースホルダー 11"/>
          <p:cNvSpPr>
            <a:spLocks noGrp="1"/>
          </p:cNvSpPr>
          <p:nvPr>
            <p:ph type="dt" sz="half" idx="10"/>
          </p:nvPr>
        </p:nvSpPr>
        <p:spPr/>
        <p:txBody>
          <a:bodyPr/>
          <a:lstStyle/>
          <a:p>
            <a:fld id="{913D152E-A802-409B-9383-C7EF18342D56}" type="datetime1">
              <a:rPr kumimoji="1" lang="ja-JP" altLang="en-US" smtClean="0"/>
              <a:t>2016/5/11</a:t>
            </a:fld>
            <a:endParaRPr kumimoji="1" lang="ja-JP" altLang="en-US"/>
          </a:p>
        </p:txBody>
      </p:sp>
      <p:sp>
        <p:nvSpPr>
          <p:cNvPr id="21" name="フッター プレースホルダー 20"/>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3" name="日付プレースホルダー 2"/>
          <p:cNvSpPr>
            <a:spLocks noGrp="1"/>
          </p:cNvSpPr>
          <p:nvPr>
            <p:ph type="dt" sz="half" idx="10"/>
          </p:nvPr>
        </p:nvSpPr>
        <p:spPr/>
        <p:txBody>
          <a:bodyPr/>
          <a:lstStyle/>
          <a:p>
            <a:fld id="{E08B5ABC-DABB-4C9F-8CFB-18E0EDF2B808}" type="datetime1">
              <a:rPr kumimoji="1" lang="ja-JP" altLang="en-US" smtClean="0"/>
              <a:t>2016/5/11</a:t>
            </a:fld>
            <a:endParaRPr kumimoji="1" lang="ja-JP" altLang="en-US"/>
          </a:p>
        </p:txBody>
      </p:sp>
      <p:sp>
        <p:nvSpPr>
          <p:cNvPr id="24" name="フッター プレースホルダー 23"/>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10;コンテンツ">
    <p:spTree>
      <p:nvGrpSpPr>
        <p:cNvPr id="1" name=""/>
        <p:cNvGrpSpPr/>
        <p:nvPr/>
      </p:nvGrpSpPr>
      <p:grpSpPr>
        <a:xfrm>
          <a:off x="0" y="0"/>
          <a:ext cx="0" cy="0"/>
          <a:chOff x="0" y="0"/>
          <a:chExt cx="0" cy="0"/>
        </a:xfrm>
      </p:grpSpPr>
      <p:sp>
        <p:nvSpPr>
          <p:cNvPr id="8" name="直線コネクタ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タイトル 11"/>
          <p:cNvSpPr>
            <a:spLocks noGrp="1"/>
          </p:cNvSpPr>
          <p:nvPr>
            <p:ph type="title"/>
          </p:nvPr>
        </p:nvSpPr>
        <p:spPr>
          <a:xfrm>
            <a:off x="457200" y="5486400"/>
            <a:ext cx="8458200" cy="520700"/>
          </a:xfrm>
        </p:spPr>
        <p:txBody>
          <a:bodyPr anchor="ctr"/>
          <a:lstStyle>
            <a:lvl1pPr algn="l">
              <a:buNone/>
              <a:defRPr sz="2000" b="1"/>
            </a:lvl1pPr>
          </a:lstStyle>
          <a:p>
            <a:r>
              <a:rPr kumimoji="0" lang="ja-JP" altLang="en-US" smtClean="0"/>
              <a:t>マスター タイトルの書式設定</a:t>
            </a:r>
            <a:endParaRPr kumimoji="0" lang="en-US"/>
          </a:p>
        </p:txBody>
      </p:sp>
      <p:sp>
        <p:nvSpPr>
          <p:cNvPr id="26" name="テキスト プレースホルダー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ja-JP" altLang="en-US" smtClean="0"/>
              <a:t>マスター テキストの書式設定</a:t>
            </a:r>
          </a:p>
        </p:txBody>
      </p:sp>
      <p:sp>
        <p:nvSpPr>
          <p:cNvPr id="14" name="コンテンツ プレースホルダー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5" name="日付プレースホルダー 24"/>
          <p:cNvSpPr>
            <a:spLocks noGrp="1"/>
          </p:cNvSpPr>
          <p:nvPr>
            <p:ph type="dt" sz="half" idx="10"/>
          </p:nvPr>
        </p:nvSpPr>
        <p:spPr/>
        <p:txBody>
          <a:bodyPr/>
          <a:lstStyle/>
          <a:p>
            <a:fld id="{6CE164EA-6788-4CC2-AA39-7B36DAD78031}" type="datetime1">
              <a:rPr kumimoji="1" lang="ja-JP" altLang="en-US" smtClean="0"/>
              <a:t>2016/5/11</a:t>
            </a:fld>
            <a:endParaRPr kumimoji="1" lang="ja-JP" altLang="en-US"/>
          </a:p>
        </p:txBody>
      </p:sp>
      <p:sp>
        <p:nvSpPr>
          <p:cNvPr id="29" name="フッター プレースホルダー 28"/>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13" name="図プレースホルダー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ja-JP" altLang="en-US" smtClean="0"/>
              <a:t>アイコンをクリックして図を追加</a:t>
            </a:r>
            <a:endParaRPr kumimoji="0" lang="en-US" dirty="0"/>
          </a:p>
        </p:txBody>
      </p:sp>
      <p:sp>
        <p:nvSpPr>
          <p:cNvPr id="7" name="日付プレースホルダー 6"/>
          <p:cNvSpPr>
            <a:spLocks noGrp="1"/>
          </p:cNvSpPr>
          <p:nvPr>
            <p:ph type="dt" sz="half" idx="10"/>
          </p:nvPr>
        </p:nvSpPr>
        <p:spPr/>
        <p:txBody>
          <a:bodyPr/>
          <a:lstStyle/>
          <a:p>
            <a:fld id="{03864979-E6BB-481A-A91A-7B54DB591E8A}" type="datetime1">
              <a:rPr kumimoji="1" lang="ja-JP" altLang="en-US" smtClean="0"/>
              <a:t>2016/5/11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31" name="スライド番号プレースホルダー 30"/>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
        <p:nvSpPr>
          <p:cNvPr id="17" name="タイトル 16"/>
          <p:cNvSpPr>
            <a:spLocks noGrp="1"/>
          </p:cNvSpPr>
          <p:nvPr>
            <p:ph type="title"/>
          </p:nvPr>
        </p:nvSpPr>
        <p:spPr>
          <a:xfrm>
            <a:off x="381000" y="4993760"/>
            <a:ext cx="5867400" cy="522288"/>
          </a:xfrm>
        </p:spPr>
        <p:txBody>
          <a:bodyPr anchor="ctr"/>
          <a:lstStyle>
            <a:lvl1pPr algn="l">
              <a:buNone/>
              <a:defRPr sz="2000" b="1"/>
            </a:lvl1pPr>
          </a:lstStyle>
          <a:p>
            <a:r>
              <a:rPr kumimoji="0" lang="ja-JP" altLang="en-US" smtClean="0"/>
              <a:t>マスター タイトルの書式設定</a:t>
            </a:r>
            <a:endParaRPr kumimoji="0" lang="en-US"/>
          </a:p>
        </p:txBody>
      </p:sp>
      <p:sp>
        <p:nvSpPr>
          <p:cNvPr id="26" name="テキスト プレースホルダー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ja-JP" altLang="en-US" smtClean="0"/>
              <a:t>マスター テキストの書式設定</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p:txBody>
          <a:bodyPr vert="eaVer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p>
            <a:fld id="{DAF7A3CB-C79A-44D2-87E8-57D0CF8B5A8D}" type="datetime1">
              <a:rPr kumimoji="1" lang="ja-JP" altLang="en-US" smtClean="0"/>
              <a:t>2016/5/11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58000" y="549276"/>
            <a:ext cx="1828800" cy="5851525"/>
          </a:xfrm>
        </p:spPr>
        <p:txBody>
          <a:bodyPr vert="eaVert"/>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a:xfrm>
            <a:off x="457200" y="549276"/>
            <a:ext cx="6248400" cy="5851525"/>
          </a:xfrm>
        </p:spPr>
        <p:txBody>
          <a:bodyPr vert="eaVer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p>
            <a:fld id="{4306665E-572B-4351-B4C2-83311B72AD1E}" type="datetime1">
              <a:rPr kumimoji="1" lang="ja-JP" altLang="en-US" smtClean="0"/>
              <a:t>2016/5/11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直線コネクタ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テキスト プレースホルダー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ja-JP" altLang="en-US" smtClean="0"/>
              <a:t>マスター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1" name="日付プレースホルダー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EDF0677-FCBE-4607-A01F-426D3691E8F2}" type="datetime1">
              <a:rPr kumimoji="1" lang="ja-JP" altLang="en-US" smtClean="0"/>
              <a:t>2016/5/11</a:t>
            </a:fld>
            <a:endParaRPr kumimoji="1" lang="ja-JP" altLang="en-US"/>
          </a:p>
        </p:txBody>
      </p:sp>
      <p:sp>
        <p:nvSpPr>
          <p:cNvPr id="28" name="フッター プレースホルダー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kumimoji="1" lang="ja-JP" altLang="en-US"/>
          </a:p>
        </p:txBody>
      </p:sp>
      <p:sp>
        <p:nvSpPr>
          <p:cNvPr id="5" name="スライド番号プレースホルダー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D2D8002D-B5B0-4BAC-B1F6-782DDCCE6D9C}" type="slidenum">
              <a:rPr kumimoji="1" lang="ja-JP" altLang="en-US" smtClean="0"/>
              <a:t>‹#›</a:t>
            </a:fld>
            <a:endParaRPr kumimoji="1" lang="ja-JP" altLang="en-US"/>
          </a:p>
        </p:txBody>
      </p:sp>
      <p:sp>
        <p:nvSpPr>
          <p:cNvPr id="10" name="タイトル プレースホルダー 9"/>
          <p:cNvSpPr>
            <a:spLocks noGrp="1"/>
          </p:cNvSpPr>
          <p:nvPr>
            <p:ph type="title"/>
          </p:nvPr>
        </p:nvSpPr>
        <p:spPr>
          <a:xfrm>
            <a:off x="304800" y="457200"/>
            <a:ext cx="8686800" cy="838200"/>
          </a:xfrm>
          <a:prstGeom prst="rect">
            <a:avLst/>
          </a:prstGeom>
        </p:spPr>
        <p:txBody>
          <a:bodyPr vert="horz" anchor="ctr">
            <a:normAutofit/>
          </a:bodyPr>
          <a:lstStyle/>
          <a:p>
            <a:r>
              <a:rPr kumimoji="0" lang="ja-JP" altLang="en-US" smtClean="0"/>
              <a:t>マスター タイトルの書式設定</a:t>
            </a:r>
            <a:endParaRPr kumimoji="0" lang="en-US"/>
          </a:p>
        </p:txBody>
      </p:sp>
      <p:sp>
        <p:nvSpPr>
          <p:cNvPr id="9" name="直線コネクタ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直線コネクタ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ftr="0" dt="0"/>
  <p:txStyles>
    <p:titleStyle>
      <a:lvl1pPr algn="l" rtl="0" eaLnBrk="1" latinLnBrk="0" hangingPunct="1">
        <a:spcBef>
          <a:spcPct val="0"/>
        </a:spcBef>
        <a:buNone/>
        <a:defRPr kumimoji="1"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1"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1"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1"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1"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1"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1"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1"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1"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1" sz="1400" kern="1200" baseline="0">
          <a:solidFill>
            <a:schemeClr val="tx2"/>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5.gif"/><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ECB34027-1BBD-4695-9139-46A40CDE6E67}" type="slidenum">
              <a:rPr kumimoji="1" lang="ja-JP" altLang="en-US" smtClean="0"/>
              <a:t>1</a:t>
            </a:fld>
            <a:endParaRPr kumimoji="1" lang="ja-JP" altLang="en-US"/>
          </a:p>
        </p:txBody>
      </p:sp>
      <p:sp>
        <p:nvSpPr>
          <p:cNvPr id="3" name="横巻き 2"/>
          <p:cNvSpPr/>
          <p:nvPr/>
        </p:nvSpPr>
        <p:spPr>
          <a:xfrm>
            <a:off x="251520" y="116632"/>
            <a:ext cx="8640960" cy="2520280"/>
          </a:xfrm>
          <a:prstGeom prst="horizontalScroll">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smtClean="0"/>
              <a:t>高齢化に向けた地域自治会活動のあり方</a:t>
            </a:r>
          </a:p>
        </p:txBody>
      </p:sp>
      <p:sp>
        <p:nvSpPr>
          <p:cNvPr id="5" name="フローチャート : 代替処理 4"/>
          <p:cNvSpPr/>
          <p:nvPr/>
        </p:nvSpPr>
        <p:spPr>
          <a:xfrm>
            <a:off x="1079612" y="5085184"/>
            <a:ext cx="6984776" cy="1080120"/>
          </a:xfrm>
          <a:prstGeom prst="flowChartAlternate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ja-JP" altLang="en-US" sz="2800" dirty="0" smtClean="0"/>
              <a:t>平成</a:t>
            </a:r>
            <a:r>
              <a:rPr lang="ja-JP" altLang="en-US" sz="2800" dirty="0" smtClean="0"/>
              <a:t>２６</a:t>
            </a:r>
            <a:r>
              <a:rPr kumimoji="1" lang="ja-JP" altLang="en-US" sz="2800" dirty="0" smtClean="0"/>
              <a:t>年９月１７日</a:t>
            </a:r>
          </a:p>
          <a:p>
            <a:pPr algn="ctr"/>
            <a:r>
              <a:rPr lang="ja-JP" altLang="en-US" sz="2800" dirty="0"/>
              <a:t>（説明者</a:t>
            </a:r>
            <a:r>
              <a:rPr lang="ja-JP" altLang="en-US" sz="2800" dirty="0" smtClean="0"/>
              <a:t>）　地域づくり科　１班</a:t>
            </a:r>
            <a:r>
              <a:rPr kumimoji="1" lang="ja-JP" altLang="en-US" sz="2800" dirty="0" smtClean="0"/>
              <a:t>　　　　　</a:t>
            </a:r>
            <a:endParaRPr kumimoji="1" lang="ja-JP" altLang="en-US" sz="2800" dirty="0"/>
          </a:p>
        </p:txBody>
      </p:sp>
      <p:sp>
        <p:nvSpPr>
          <p:cNvPr id="4" name="角丸四角形 3"/>
          <p:cNvSpPr/>
          <p:nvPr/>
        </p:nvSpPr>
        <p:spPr>
          <a:xfrm>
            <a:off x="3059832" y="3284984"/>
            <a:ext cx="3888432" cy="792088"/>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ja-JP" altLang="en-US" sz="2800" dirty="0" smtClean="0"/>
              <a:t>（課題学習説明</a:t>
            </a:r>
            <a:r>
              <a:rPr lang="ja-JP" altLang="en-US" sz="2800" dirty="0"/>
              <a:t>資料）</a:t>
            </a:r>
          </a:p>
        </p:txBody>
      </p:sp>
      <p:pic>
        <p:nvPicPr>
          <p:cNvPr id="1027" name="Picture 3" descr="C:\Users\sawa\AppData\Local\Microsoft\Windows\Temporary Internet Files\Content.IE5\GCNYBEWE\MC900222275[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802" y="2813596"/>
            <a:ext cx="2738442" cy="147950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sawa\AppData\Local\Microsoft\Windows\Temporary Internet Files\Content.IE5\ANHS9DRQ\MC900445570[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52401" y="2631816"/>
            <a:ext cx="1612087" cy="167792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sawa\AppData\Local\Microsoft\Windows\Temporary Internet Files\Content.IE5\ANHS9DRQ\MM900041090[1].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1802" y="5684291"/>
            <a:ext cx="1000125" cy="96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5461666"/>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applause.wav"/>
          </p:stSnd>
        </p:sndAc>
      </p:transition>
    </mc:Choice>
    <mc:Fallback xmlns="">
      <p:transition spd="slow">
        <p:circle/>
        <p:sndAc>
          <p:stSnd>
            <p:snd r:embed="rId6" name="applaus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2</a:t>
            </a:fld>
            <a:endParaRPr kumimoji="1" lang="ja-JP" altLang="en-US"/>
          </a:p>
        </p:txBody>
      </p:sp>
      <p:sp>
        <p:nvSpPr>
          <p:cNvPr id="3" name="横巻き 2"/>
          <p:cNvSpPr/>
          <p:nvPr/>
        </p:nvSpPr>
        <p:spPr>
          <a:xfrm>
            <a:off x="251520" y="116632"/>
            <a:ext cx="8640960" cy="1224136"/>
          </a:xfrm>
          <a:prstGeom prst="horizontalScroll">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ja-JP" altLang="en-US" sz="3200" dirty="0" smtClean="0"/>
              <a:t>目　　次</a:t>
            </a:r>
          </a:p>
        </p:txBody>
      </p:sp>
      <p:sp>
        <p:nvSpPr>
          <p:cNvPr id="4" name="角丸四角形 3"/>
          <p:cNvSpPr/>
          <p:nvPr/>
        </p:nvSpPr>
        <p:spPr>
          <a:xfrm>
            <a:off x="395536" y="1700808"/>
            <a:ext cx="8352928" cy="4896544"/>
          </a:xfrm>
          <a:prstGeom prst="roundRect">
            <a:avLst/>
          </a:prstGeom>
          <a:solidFill>
            <a:srgbClr val="99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3200" dirty="0" smtClean="0">
                <a:latin typeface="ＭＳ Ｐゴシック" panose="020B0600070205080204" pitchFamily="50" charset="-128"/>
                <a:ea typeface="ＭＳ Ｐゴシック" panose="020B0600070205080204" pitchFamily="50" charset="-128"/>
              </a:rPr>
              <a:t>　</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１</a:t>
            </a:r>
            <a:r>
              <a:rPr lang="ja-JP" altLang="en-US" sz="3200" dirty="0">
                <a:solidFill>
                  <a:schemeClr val="tx1"/>
                </a:solidFill>
                <a:latin typeface="ＭＳ Ｐゴシック" panose="020B0600070205080204" pitchFamily="50" charset="-128"/>
                <a:ea typeface="ＭＳ Ｐゴシック" panose="020B0600070205080204" pitchFamily="50" charset="-128"/>
              </a:rPr>
              <a:t>．メンバー紹介と活動</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状況</a:t>
            </a:r>
          </a:p>
          <a:p>
            <a:r>
              <a:rPr lang="ja-JP" altLang="en-US" sz="3200" dirty="0" smtClean="0">
                <a:solidFill>
                  <a:schemeClr val="tx1"/>
                </a:solidFill>
                <a:latin typeface="ＭＳ Ｐゴシック" panose="020B0600070205080204" pitchFamily="50" charset="-128"/>
                <a:ea typeface="ＭＳ Ｐゴシック" panose="020B0600070205080204" pitchFamily="50" charset="-128"/>
              </a:rPr>
              <a:t>　２</a:t>
            </a:r>
            <a:r>
              <a:rPr lang="ja-JP" altLang="en-US" sz="3200" dirty="0">
                <a:solidFill>
                  <a:schemeClr val="tx1"/>
                </a:solidFill>
                <a:latin typeface="ＭＳ Ｐゴシック" panose="020B0600070205080204" pitchFamily="50" charset="-128"/>
                <a:ea typeface="ＭＳ Ｐゴシック" panose="020B0600070205080204" pitchFamily="50" charset="-128"/>
              </a:rPr>
              <a:t>．テーマの背景および選定</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理由</a:t>
            </a:r>
          </a:p>
          <a:p>
            <a:r>
              <a:rPr lang="ja-JP" altLang="en-US" sz="3200" dirty="0" smtClean="0">
                <a:solidFill>
                  <a:schemeClr val="tx1"/>
                </a:solidFill>
                <a:latin typeface="ＭＳ Ｐゴシック" panose="020B0600070205080204" pitchFamily="50" charset="-128"/>
                <a:ea typeface="ＭＳ Ｐゴシック" panose="020B0600070205080204" pitchFamily="50" charset="-128"/>
              </a:rPr>
              <a:t>　３</a:t>
            </a:r>
            <a:r>
              <a:rPr lang="ja-JP" altLang="en-US" sz="3200" dirty="0">
                <a:solidFill>
                  <a:schemeClr val="tx1"/>
                </a:solidFill>
                <a:latin typeface="ＭＳ Ｐゴシック" panose="020B0600070205080204" pitchFamily="50" charset="-128"/>
                <a:ea typeface="ＭＳ Ｐゴシック" panose="020B0600070205080204" pitchFamily="50" charset="-128"/>
              </a:rPr>
              <a:t>．各地域自治会活動の</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現状</a:t>
            </a:r>
          </a:p>
          <a:p>
            <a:r>
              <a:rPr lang="ja-JP" altLang="en-US" sz="3200" dirty="0">
                <a:solidFill>
                  <a:schemeClr val="tx1"/>
                </a:solidFill>
                <a:latin typeface="ＭＳ Ｐゴシック" panose="020B0600070205080204" pitchFamily="50" charset="-128"/>
                <a:ea typeface="ＭＳ Ｐゴシック" panose="020B0600070205080204" pitchFamily="50" charset="-128"/>
              </a:rPr>
              <a:t>　</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４</a:t>
            </a:r>
            <a:r>
              <a:rPr lang="ja-JP" altLang="en-US" sz="3200" dirty="0">
                <a:solidFill>
                  <a:schemeClr val="tx1"/>
                </a:solidFill>
                <a:latin typeface="ＭＳ Ｐゴシック" panose="020B0600070205080204" pitchFamily="50" charset="-128"/>
                <a:ea typeface="ＭＳ Ｐゴシック" panose="020B0600070205080204" pitchFamily="50" charset="-128"/>
              </a:rPr>
              <a:t>．各地域自治会活動の</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分析</a:t>
            </a:r>
          </a:p>
          <a:p>
            <a:r>
              <a:rPr lang="ja-JP" altLang="en-US" sz="3200" dirty="0">
                <a:solidFill>
                  <a:schemeClr val="tx1"/>
                </a:solidFill>
                <a:latin typeface="ＭＳ Ｐゴシック" panose="020B0600070205080204" pitchFamily="50" charset="-128"/>
                <a:ea typeface="ＭＳ Ｐゴシック" panose="020B0600070205080204" pitchFamily="50" charset="-128"/>
              </a:rPr>
              <a:t>　</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５</a:t>
            </a:r>
            <a:r>
              <a:rPr lang="ja-JP" altLang="en-US" sz="3200" dirty="0">
                <a:solidFill>
                  <a:schemeClr val="tx1"/>
                </a:solidFill>
                <a:latin typeface="ＭＳ Ｐゴシック" panose="020B0600070205080204" pitchFamily="50" charset="-128"/>
                <a:ea typeface="ＭＳ Ｐゴシック" panose="020B0600070205080204" pitchFamily="50" charset="-128"/>
              </a:rPr>
              <a:t>．地域自治会活動に対する</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コンセプト</a:t>
            </a:r>
          </a:p>
          <a:p>
            <a:r>
              <a:rPr lang="ja-JP" altLang="en-US" sz="3200" dirty="0" smtClean="0">
                <a:solidFill>
                  <a:schemeClr val="tx1"/>
                </a:solidFill>
                <a:latin typeface="ＭＳ Ｐゴシック" panose="020B0600070205080204" pitchFamily="50" charset="-128"/>
                <a:ea typeface="ＭＳ Ｐゴシック" panose="020B0600070205080204" pitchFamily="50" charset="-128"/>
              </a:rPr>
              <a:t>　６</a:t>
            </a:r>
            <a:r>
              <a:rPr lang="ja-JP" altLang="en-US" sz="3200" dirty="0">
                <a:solidFill>
                  <a:schemeClr val="tx1"/>
                </a:solidFill>
                <a:latin typeface="ＭＳ Ｐゴシック" panose="020B0600070205080204" pitchFamily="50" charset="-128"/>
                <a:ea typeface="ＭＳ Ｐゴシック" panose="020B0600070205080204" pitchFamily="50" charset="-128"/>
              </a:rPr>
              <a:t>．地域自治会活動に対するあるべき</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姿</a:t>
            </a:r>
          </a:p>
          <a:p>
            <a:r>
              <a:rPr lang="ja-JP" altLang="en-US" sz="3200" dirty="0" smtClean="0">
                <a:solidFill>
                  <a:schemeClr val="tx1"/>
                </a:solidFill>
                <a:latin typeface="ＭＳ Ｐゴシック" panose="020B0600070205080204" pitchFamily="50" charset="-128"/>
                <a:ea typeface="ＭＳ Ｐゴシック" panose="020B0600070205080204" pitchFamily="50" charset="-128"/>
              </a:rPr>
              <a:t>　７</a:t>
            </a:r>
            <a:r>
              <a:rPr lang="ja-JP" altLang="en-US" sz="3200" dirty="0">
                <a:solidFill>
                  <a:schemeClr val="tx1"/>
                </a:solidFill>
                <a:latin typeface="ＭＳ Ｐゴシック" panose="020B0600070205080204" pitchFamily="50" charset="-128"/>
                <a:ea typeface="ＭＳ Ｐゴシック" panose="020B0600070205080204" pitchFamily="50" charset="-128"/>
              </a:rPr>
              <a:t>．今後の地域自治会活動の課題と</a:t>
            </a:r>
            <a:r>
              <a:rPr lang="ja-JP" altLang="en-US" sz="3200" dirty="0" smtClean="0">
                <a:solidFill>
                  <a:schemeClr val="tx1"/>
                </a:solidFill>
                <a:latin typeface="ＭＳ Ｐゴシック" panose="020B0600070205080204" pitchFamily="50" charset="-128"/>
                <a:ea typeface="ＭＳ Ｐゴシック" panose="020B0600070205080204" pitchFamily="50" charset="-128"/>
              </a:rPr>
              <a:t>方向性</a:t>
            </a:r>
          </a:p>
          <a:p>
            <a:r>
              <a:rPr lang="ja-JP" altLang="en-US" sz="3200" dirty="0" smtClean="0">
                <a:solidFill>
                  <a:schemeClr val="tx1"/>
                </a:solidFill>
                <a:latin typeface="ＭＳ Ｐゴシック" panose="020B0600070205080204" pitchFamily="50" charset="-128"/>
                <a:ea typeface="ＭＳ Ｐゴシック" panose="020B0600070205080204" pitchFamily="50" charset="-128"/>
              </a:rPr>
              <a:t>　８</a:t>
            </a:r>
            <a:r>
              <a:rPr lang="ja-JP" altLang="en-US" sz="3200" dirty="0">
                <a:solidFill>
                  <a:schemeClr val="tx1"/>
                </a:solidFill>
                <a:latin typeface="ＭＳ Ｐゴシック" panose="020B0600070205080204" pitchFamily="50" charset="-128"/>
                <a:ea typeface="ＭＳ Ｐゴシック" panose="020B0600070205080204" pitchFamily="50" charset="-128"/>
              </a:rPr>
              <a:t>．今後の地域自治会活動まとめ</a:t>
            </a:r>
          </a:p>
          <a:p>
            <a:pPr algn="ctr"/>
            <a:endParaRPr kumimoji="1" lang="ja-JP" altLang="en-US" dirty="0"/>
          </a:p>
        </p:txBody>
      </p:sp>
    </p:spTree>
    <p:extLst>
      <p:ext uri="{BB962C8B-B14F-4D97-AF65-F5344CB8AC3E}">
        <p14:creationId xmlns:p14="http://schemas.microsoft.com/office/powerpoint/2010/main" val="34327689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スライド番号プレースホルダー 4"/>
          <p:cNvSpPr>
            <a:spLocks noGrp="1"/>
          </p:cNvSpPr>
          <p:nvPr>
            <p:ph type="sldNum" sz="quarter" idx="12"/>
          </p:nvPr>
        </p:nvSpPr>
        <p:spPr/>
        <p:txBody>
          <a:bodyPr/>
          <a:lstStyle/>
          <a:p>
            <a:fld id="{ECB34027-1BBD-4695-9139-46A40CDE6E67}" type="slidenum">
              <a:rPr kumimoji="1" lang="ja-JP" altLang="en-US" smtClean="0"/>
              <a:t>3</a:t>
            </a:fld>
            <a:endParaRPr kumimoji="1" lang="ja-JP" altLang="en-US"/>
          </a:p>
        </p:txBody>
      </p:sp>
      <p:graphicFrame>
        <p:nvGraphicFramePr>
          <p:cNvPr id="2" name="表 1"/>
          <p:cNvGraphicFramePr>
            <a:graphicFrameLocks noGrp="1"/>
          </p:cNvGraphicFramePr>
          <p:nvPr>
            <p:extLst>
              <p:ext uri="{D42A27DB-BD31-4B8C-83A1-F6EECF244321}">
                <p14:modId xmlns:p14="http://schemas.microsoft.com/office/powerpoint/2010/main" val="2999198371"/>
              </p:ext>
            </p:extLst>
          </p:nvPr>
        </p:nvGraphicFramePr>
        <p:xfrm>
          <a:off x="370497" y="2060848"/>
          <a:ext cx="8403007" cy="4536506"/>
        </p:xfrm>
        <a:graphic>
          <a:graphicData uri="http://schemas.openxmlformats.org/drawingml/2006/table">
            <a:tbl>
              <a:tblPr firstRow="1" bandRow="1">
                <a:tableStyleId>{93296810-A885-4BE3-A3E7-6D5BEEA58F35}</a:tableStyleId>
              </a:tblPr>
              <a:tblGrid>
                <a:gridCol w="1681223"/>
                <a:gridCol w="2592288"/>
                <a:gridCol w="4129496"/>
              </a:tblGrid>
              <a:tr h="581169">
                <a:tc>
                  <a:txBody>
                    <a:bodyPr/>
                    <a:lstStyle/>
                    <a:p>
                      <a:pPr algn="ctr"/>
                      <a:r>
                        <a:rPr kumimoji="1" lang="ja-JP" altLang="en-US" sz="2400" dirty="0" smtClean="0">
                          <a:latin typeface="ＭＳ Ｐゴシック" panose="020B0600070205080204" pitchFamily="50" charset="-128"/>
                          <a:ea typeface="ＭＳ Ｐゴシック" panose="020B0600070205080204" pitchFamily="50" charset="-128"/>
                        </a:rPr>
                        <a:t>メンバー名</a:t>
                      </a:r>
                      <a:endParaRPr kumimoji="1" lang="ja-JP" altLang="en-US" sz="2400" b="1" dirty="0">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kumimoji="1" lang="ja-JP" altLang="en-US" sz="2400" dirty="0" smtClean="0">
                          <a:latin typeface="ＭＳ Ｐゴシック" panose="020B0600070205080204" pitchFamily="50" charset="-128"/>
                          <a:ea typeface="ＭＳ Ｐゴシック" panose="020B0600070205080204" pitchFamily="50" charset="-128"/>
                        </a:rPr>
                        <a:t>役割分担</a:t>
                      </a:r>
                      <a:endParaRPr kumimoji="1" lang="ja-JP" altLang="en-US" sz="2400" b="1" dirty="0">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kumimoji="1" lang="ja-JP" altLang="en-US" sz="2400" dirty="0" smtClean="0">
                          <a:latin typeface="ＭＳ Ｐゴシック" panose="020B0600070205080204" pitchFamily="50" charset="-128"/>
                          <a:ea typeface="ＭＳ Ｐゴシック" panose="020B0600070205080204" pitchFamily="50" charset="-128"/>
                        </a:rPr>
                        <a:t>活動コメント</a:t>
                      </a:r>
                      <a:endParaRPr kumimoji="1" lang="ja-JP" altLang="en-US" sz="2400" b="1" dirty="0">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95426">
                <a:tc>
                  <a:txBody>
                    <a:bodyPr/>
                    <a:lstStyle/>
                    <a:p>
                      <a:r>
                        <a:rPr kumimoji="1" lang="ja-JP" altLang="en-US" sz="1800" b="1" dirty="0" smtClean="0">
                          <a:latin typeface="ＭＳ Ｐゴシック" panose="020B0600070205080204" pitchFamily="50" charset="-128"/>
                          <a:ea typeface="ＭＳ Ｐゴシック" panose="020B0600070205080204" pitchFamily="50" charset="-128"/>
                        </a:rPr>
                        <a:t>澤登　敏男</a:t>
                      </a:r>
                      <a:endParaRPr kumimoji="1" lang="ja-JP" altLang="en-US" sz="1800" b="1" dirty="0">
                        <a:solidFill>
                          <a:srgbClr val="FF0000"/>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800" b="1" dirty="0" smtClean="0">
                          <a:latin typeface="ＭＳ Ｐゴシック" panose="020B0600070205080204" pitchFamily="50" charset="-128"/>
                          <a:ea typeface="ＭＳ Ｐゴシック" panose="020B0600070205080204" pitchFamily="50" charset="-128"/>
                        </a:rPr>
                        <a:t>世話人（リーダー）</a:t>
                      </a:r>
                      <a:endParaRPr kumimoji="1" lang="ja-JP" altLang="en-US" sz="1800" b="1" dirty="0">
                        <a:solidFill>
                          <a:srgbClr val="FF0000"/>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600" b="1" dirty="0" smtClean="0">
                          <a:solidFill>
                            <a:srgbClr val="7030A0"/>
                          </a:solidFill>
                          <a:latin typeface="ＭＳ Ｐゴシック" panose="020B0600070205080204" pitchFamily="50" charset="-128"/>
                          <a:ea typeface="ＭＳ Ｐゴシック" panose="020B0600070205080204" pitchFamily="50" charset="-128"/>
                        </a:rPr>
                        <a:t>全員一丸となり、活動の取り纏めが出来た</a:t>
                      </a:r>
                      <a:endParaRPr kumimoji="1" lang="ja-JP" altLang="en-US" sz="1600" b="1" dirty="0">
                        <a:solidFill>
                          <a:srgbClr val="7030A0"/>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95426">
                <a:tc>
                  <a:txBody>
                    <a:bodyPr/>
                    <a:lstStyle/>
                    <a:p>
                      <a:r>
                        <a:rPr kumimoji="1" lang="ja-JP" altLang="en-US" sz="1800" b="1" dirty="0" smtClean="0">
                          <a:latin typeface="ＭＳ Ｐゴシック" panose="020B0600070205080204" pitchFamily="50" charset="-128"/>
                          <a:ea typeface="ＭＳ Ｐゴシック" panose="020B0600070205080204" pitchFamily="50" charset="-128"/>
                        </a:rPr>
                        <a:t>田村　弘幸</a:t>
                      </a: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800" b="1" dirty="0" smtClean="0">
                          <a:latin typeface="ＭＳ Ｐゴシック" panose="020B0600070205080204" pitchFamily="50" charset="-128"/>
                          <a:ea typeface="ＭＳ Ｐゴシック" panose="020B0600070205080204" pitchFamily="50" charset="-128"/>
                        </a:rPr>
                        <a:t>副世話人（サブリーダ）</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600" b="1" dirty="0" smtClean="0">
                          <a:solidFill>
                            <a:srgbClr val="7030A0"/>
                          </a:solidFill>
                          <a:latin typeface="ＭＳ Ｐゴシック" panose="020B0600070205080204" pitchFamily="50" charset="-128"/>
                          <a:ea typeface="ＭＳ Ｐゴシック" panose="020B0600070205080204" pitchFamily="50" charset="-128"/>
                        </a:rPr>
                        <a:t>ご指導・ご協力いただいた方々に感謝</a:t>
                      </a:r>
                      <a:endParaRPr kumimoji="1" lang="ja-JP" altLang="en-US" sz="1600" b="1" dirty="0">
                        <a:solidFill>
                          <a:srgbClr val="7030A0"/>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52897">
                <a:tc>
                  <a:txBody>
                    <a:bodyPr/>
                    <a:lstStyle/>
                    <a:p>
                      <a:r>
                        <a:rPr kumimoji="1" lang="ja-JP" altLang="en-US" sz="1800" b="1" dirty="0" smtClean="0">
                          <a:latin typeface="ＭＳ Ｐゴシック" panose="020B0600070205080204" pitchFamily="50" charset="-128"/>
                          <a:ea typeface="ＭＳ Ｐゴシック" panose="020B0600070205080204" pitchFamily="50" charset="-128"/>
                        </a:rPr>
                        <a:t>河津　貢</a:t>
                      </a:r>
                      <a:endParaRPr kumimoji="1" lang="ja-JP" altLang="en-US" sz="1800" b="1" dirty="0">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800" b="1" dirty="0" smtClean="0">
                          <a:latin typeface="ＭＳ Ｐゴシック" panose="020B0600070205080204" pitchFamily="50" charset="-128"/>
                          <a:ea typeface="ＭＳ Ｐゴシック" panose="020B0600070205080204" pitchFamily="50" charset="-128"/>
                        </a:rPr>
                        <a:t>総務・渉外</a:t>
                      </a:r>
                      <a:endParaRPr kumimoji="1" lang="ja-JP" altLang="en-US" sz="1800" b="1" dirty="0">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600" b="1" dirty="0" smtClean="0">
                          <a:solidFill>
                            <a:srgbClr val="7030A0"/>
                          </a:solidFill>
                          <a:latin typeface="ＭＳ Ｐゴシック" panose="020B0600070205080204" pitchFamily="50" charset="-128"/>
                          <a:ea typeface="ＭＳ Ｐゴシック" panose="020B0600070205080204" pitchFamily="50" charset="-128"/>
                        </a:rPr>
                        <a:t>自治会の活発な</a:t>
                      </a:r>
                      <a:r>
                        <a:rPr kumimoji="1" lang="ja-JP" altLang="en-US" sz="1600" b="1" smtClean="0">
                          <a:solidFill>
                            <a:srgbClr val="7030A0"/>
                          </a:solidFill>
                          <a:latin typeface="ＭＳ Ｐゴシック" panose="020B0600070205080204" pitchFamily="50" charset="-128"/>
                          <a:ea typeface="ＭＳ Ｐゴシック" panose="020B0600070205080204" pitchFamily="50" charset="-128"/>
                        </a:rPr>
                        <a:t>活動は、地域</a:t>
                      </a:r>
                      <a:r>
                        <a:rPr kumimoji="1" lang="ja-JP" altLang="en-US" sz="1600" b="1" dirty="0" smtClean="0">
                          <a:solidFill>
                            <a:srgbClr val="7030A0"/>
                          </a:solidFill>
                          <a:latin typeface="ＭＳ Ｐゴシック" panose="020B0600070205080204" pitchFamily="50" charset="-128"/>
                          <a:ea typeface="ＭＳ Ｐゴシック" panose="020B0600070205080204" pitchFamily="50" charset="-128"/>
                        </a:rPr>
                        <a:t>の価値を高める</a:t>
                      </a:r>
                      <a:endParaRPr kumimoji="1" lang="ja-JP" altLang="en-US" sz="1600" b="1" dirty="0">
                        <a:solidFill>
                          <a:srgbClr val="7030A0"/>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52897">
                <a:tc>
                  <a:txBody>
                    <a:bodyPr/>
                    <a:lstStyle/>
                    <a:p>
                      <a:r>
                        <a:rPr kumimoji="1" lang="zh-TW" altLang="en-US" sz="1800" b="1" dirty="0" smtClean="0">
                          <a:solidFill>
                            <a:srgbClr val="FF0000"/>
                          </a:solidFill>
                          <a:latin typeface="ＭＳ Ｐゴシック" panose="020B0600070205080204" pitchFamily="50" charset="-128"/>
                          <a:ea typeface="ＭＳ Ｐゴシック" panose="020B0600070205080204" pitchFamily="50" charset="-128"/>
                        </a:rPr>
                        <a:t>窪田　多美子</a:t>
                      </a:r>
                      <a:endParaRPr kumimoji="1" lang="ja-JP" altLang="en-US" sz="1800" b="1" dirty="0">
                        <a:solidFill>
                          <a:srgbClr val="FF0000"/>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800" b="1" dirty="0" smtClean="0">
                          <a:latin typeface="ＭＳ Ｐゴシック" panose="020B0600070205080204" pitchFamily="50" charset="-128"/>
                          <a:ea typeface="ＭＳ Ｐゴシック" panose="020B0600070205080204" pitchFamily="50" charset="-128"/>
                        </a:rPr>
                        <a:t>総務・渉外・記録</a:t>
                      </a:r>
                      <a:endParaRPr kumimoji="1" lang="ja-JP" altLang="en-US" sz="1800" b="1" dirty="0">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600" b="1" dirty="0" smtClean="0">
                          <a:solidFill>
                            <a:srgbClr val="7030A0"/>
                          </a:solidFill>
                          <a:latin typeface="ＭＳ Ｐゴシック" panose="020B0600070205080204" pitchFamily="50" charset="-128"/>
                          <a:ea typeface="ＭＳ Ｐゴシック" panose="020B0600070205080204" pitchFamily="50" charset="-128"/>
                        </a:rPr>
                        <a:t>課題学習で目覚めた自治会への意識</a:t>
                      </a:r>
                      <a:endParaRPr kumimoji="1" lang="ja-JP" altLang="en-US" sz="1600" b="1" dirty="0">
                        <a:solidFill>
                          <a:srgbClr val="7030A0"/>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52897">
                <a:tc>
                  <a:txBody>
                    <a:bodyPr/>
                    <a:lstStyle/>
                    <a:p>
                      <a:r>
                        <a:rPr kumimoji="1" lang="ja-JP" altLang="en-US" sz="1800" b="1" dirty="0" smtClean="0">
                          <a:latin typeface="ＭＳ Ｐゴシック" panose="020B0600070205080204" pitchFamily="50" charset="-128"/>
                          <a:ea typeface="ＭＳ Ｐゴシック" panose="020B0600070205080204" pitchFamily="50" charset="-128"/>
                        </a:rPr>
                        <a:t>並木　勝身</a:t>
                      </a:r>
                      <a:endParaRPr kumimoji="1" lang="ja-JP" altLang="en-US" sz="1800" b="1" dirty="0">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800" b="1" dirty="0" smtClean="0">
                          <a:latin typeface="ＭＳ Ｐゴシック" panose="020B0600070205080204" pitchFamily="50" charset="-128"/>
                          <a:ea typeface="ＭＳ Ｐゴシック" panose="020B0600070205080204" pitchFamily="50" charset="-128"/>
                        </a:rPr>
                        <a:t>写真・会計</a:t>
                      </a:r>
                      <a:endParaRPr kumimoji="1" lang="ja-JP" altLang="en-US" sz="1800" b="1" dirty="0">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600" b="1" dirty="0" smtClean="0">
                          <a:solidFill>
                            <a:srgbClr val="7030A0"/>
                          </a:solidFill>
                          <a:latin typeface="ＭＳ Ｐゴシック" panose="020B0600070205080204" pitchFamily="50" charset="-128"/>
                          <a:ea typeface="ＭＳ Ｐゴシック" panose="020B0600070205080204" pitchFamily="50" charset="-128"/>
                        </a:rPr>
                        <a:t>改めて気付いた我が自治会</a:t>
                      </a:r>
                      <a:endParaRPr kumimoji="1" lang="ja-JP" altLang="en-US" sz="1600" b="1" dirty="0">
                        <a:solidFill>
                          <a:srgbClr val="7030A0"/>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52897">
                <a:tc>
                  <a:txBody>
                    <a:bodyPr/>
                    <a:lstStyle/>
                    <a:p>
                      <a:r>
                        <a:rPr kumimoji="1" lang="ja-JP" altLang="en-US" sz="1800" b="1" dirty="0" smtClean="0">
                          <a:latin typeface="ＭＳ Ｐゴシック" panose="020B0600070205080204" pitchFamily="50" charset="-128"/>
                          <a:ea typeface="ＭＳ Ｐゴシック" panose="020B0600070205080204" pitchFamily="50" charset="-128"/>
                        </a:rPr>
                        <a:t>谷　  由富佐</a:t>
                      </a:r>
                      <a:endParaRPr kumimoji="1" lang="ja-JP" altLang="en-US" sz="1800" b="1" dirty="0">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800" b="1" dirty="0" smtClean="0">
                          <a:latin typeface="ＭＳ Ｐゴシック" panose="020B0600070205080204" pitchFamily="50" charset="-128"/>
                          <a:ea typeface="ＭＳ Ｐゴシック" panose="020B0600070205080204" pitchFamily="50" charset="-128"/>
                        </a:rPr>
                        <a:t>写真</a:t>
                      </a:r>
                      <a:endParaRPr kumimoji="1" lang="ja-JP" altLang="en-US" sz="1800" b="1" dirty="0">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1600" b="1" dirty="0" smtClean="0">
                          <a:solidFill>
                            <a:srgbClr val="7030A0"/>
                          </a:solidFill>
                          <a:latin typeface="ＭＳ Ｐゴシック" panose="020B0600070205080204" pitchFamily="50" charset="-128"/>
                          <a:ea typeface="ＭＳ Ｐゴシック" panose="020B0600070205080204" pitchFamily="50" charset="-128"/>
                        </a:rPr>
                        <a:t>皆様の活動姿勢に感銘を受けた</a:t>
                      </a:r>
                      <a:endParaRPr kumimoji="1" lang="ja-JP" altLang="en-US" sz="1600" b="1" dirty="0">
                        <a:solidFill>
                          <a:srgbClr val="7030A0"/>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52897">
                <a:tc>
                  <a:txBody>
                    <a:bodyPr/>
                    <a:lstStyle/>
                    <a:p>
                      <a:r>
                        <a:rPr kumimoji="1" lang="ja-JP" altLang="en-US" sz="1800" b="1" dirty="0" smtClean="0">
                          <a:solidFill>
                            <a:srgbClr val="FF0000"/>
                          </a:solidFill>
                          <a:latin typeface="ＭＳ Ｐゴシック" panose="020B0600070205080204" pitchFamily="50" charset="-128"/>
                          <a:ea typeface="ＭＳ Ｐゴシック" panose="020B0600070205080204" pitchFamily="50" charset="-128"/>
                        </a:rPr>
                        <a:t>遠山　満江</a:t>
                      </a:r>
                      <a:endParaRPr kumimoji="1" lang="ja-JP" altLang="en-US" sz="1800" b="1" dirty="0">
                        <a:solidFill>
                          <a:srgbClr val="FF0000"/>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kumimoji="1" lang="ja-JP" altLang="en-US" sz="1800" b="1" dirty="0" smtClean="0">
                          <a:latin typeface="ＭＳ Ｐゴシック" panose="020B0600070205080204" pitchFamily="50" charset="-128"/>
                          <a:ea typeface="ＭＳ Ｐゴシック" panose="020B0600070205080204" pitchFamily="50" charset="-128"/>
                        </a:rPr>
                        <a:t>会計</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kumimoji="1" lang="ja-JP" altLang="en-US" sz="1600" b="1" dirty="0" smtClean="0">
                          <a:solidFill>
                            <a:srgbClr val="7030A0"/>
                          </a:solidFill>
                          <a:latin typeface="ＭＳ Ｐゴシック" panose="020B0600070205080204" pitchFamily="50" charset="-128"/>
                          <a:ea typeface="ＭＳ Ｐゴシック" panose="020B0600070205080204" pitchFamily="50" charset="-128"/>
                        </a:rPr>
                        <a:t>身近な自治会に対し改めて問題点に気付く</a:t>
                      </a:r>
                      <a:endParaRPr kumimoji="1" lang="ja-JP" altLang="en-US" sz="1600" b="1" dirty="0">
                        <a:solidFill>
                          <a:srgbClr val="7030A0"/>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
        <p:nvSpPr>
          <p:cNvPr id="8" name="角丸四角形 7"/>
          <p:cNvSpPr/>
          <p:nvPr/>
        </p:nvSpPr>
        <p:spPr>
          <a:xfrm>
            <a:off x="312478"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b="1" dirty="0" smtClean="0">
                <a:solidFill>
                  <a:schemeClr val="tx1"/>
                </a:solidFill>
                <a:latin typeface="+mn-ea"/>
              </a:rPr>
              <a:t>１．</a:t>
            </a:r>
            <a:r>
              <a:rPr lang="ja-JP" altLang="en-US" sz="3200" b="1" dirty="0">
                <a:solidFill>
                  <a:schemeClr val="tx1"/>
                </a:solidFill>
                <a:latin typeface="+mn-ea"/>
              </a:rPr>
              <a:t>メンバー紹介と活動状況①</a:t>
            </a:r>
            <a:r>
              <a:rPr lang="ja-JP" altLang="en-US" sz="3200" b="1" dirty="0" smtClean="0">
                <a:solidFill>
                  <a:schemeClr val="tx1"/>
                </a:solidFill>
                <a:latin typeface="+mn-ea"/>
              </a:rPr>
              <a:t>　</a:t>
            </a:r>
            <a:endParaRPr lang="ja-JP" altLang="en-US" sz="3200" b="1" dirty="0">
              <a:solidFill>
                <a:schemeClr val="tx1"/>
              </a:solidFill>
              <a:latin typeface="+mn-ea"/>
            </a:endParaRPr>
          </a:p>
        </p:txBody>
      </p:sp>
      <p:sp>
        <p:nvSpPr>
          <p:cNvPr id="9" name="対角する 2 つの角を切り取った四角形 8"/>
          <p:cNvSpPr/>
          <p:nvPr/>
        </p:nvSpPr>
        <p:spPr>
          <a:xfrm>
            <a:off x="321358" y="1124744"/>
            <a:ext cx="8501284" cy="792088"/>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2400" b="1" dirty="0">
                <a:solidFill>
                  <a:srgbClr val="FF0000"/>
                </a:solidFill>
                <a:latin typeface="ＭＳ Ｐゴシック" panose="020B0600070205080204" pitchFamily="50" charset="-128"/>
                <a:ea typeface="ＭＳ Ｐゴシック" panose="020B0600070205080204" pitchFamily="50" charset="-128"/>
              </a:rPr>
              <a:t>≪メンバー紹介≫　７名体制（男性：５女性：２）で以下の</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役割</a:t>
            </a:r>
          </a:p>
          <a:p>
            <a:pPr lvl="6"/>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分担を行い内製で活動を実施した</a:t>
            </a:r>
            <a:r>
              <a:rPr lang="ja-JP" altLang="en-US" sz="2400" b="1" dirty="0">
                <a:solidFill>
                  <a:srgbClr val="FF0000"/>
                </a:solidFill>
                <a:latin typeface="ＭＳ Ｐゴシック" panose="020B0600070205080204" pitchFamily="50" charset="-128"/>
                <a:ea typeface="ＭＳ Ｐゴシック" panose="020B0600070205080204" pitchFamily="50" charset="-128"/>
              </a:rPr>
              <a:t>。</a:t>
            </a:r>
          </a:p>
        </p:txBody>
      </p:sp>
    </p:spTree>
    <p:extLst>
      <p:ext uri="{BB962C8B-B14F-4D97-AF65-F5344CB8AC3E}">
        <p14:creationId xmlns:p14="http://schemas.microsoft.com/office/powerpoint/2010/main" val="20556485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2812" y="2079440"/>
            <a:ext cx="7758376" cy="4661928"/>
          </a:xfrm>
          <a:prstGeom prst="rect">
            <a:avLst/>
          </a:prstGeom>
          <a:ln w="88900" cap="sq" cmpd="thickThin">
            <a:solidFill>
              <a:schemeClr val="accent1">
                <a:lumMod val="50000"/>
              </a:schemeClr>
            </a:solidFill>
            <a:prstDash val="solid"/>
            <a:miter lim="800000"/>
          </a:ln>
          <a:effectLst>
            <a:innerShdw blurRad="76200">
              <a:srgbClr val="000000"/>
            </a:innerShdw>
          </a:effectLst>
        </p:spPr>
      </p:pic>
      <p:sp>
        <p:nvSpPr>
          <p:cNvPr id="3" name="テキスト ボックス 2"/>
          <p:cNvSpPr txBox="1"/>
          <p:nvPr/>
        </p:nvSpPr>
        <p:spPr>
          <a:xfrm>
            <a:off x="3707904" y="5949280"/>
            <a:ext cx="4608512" cy="646331"/>
          </a:xfrm>
          <a:prstGeom prst="rect">
            <a:avLst/>
          </a:prstGeom>
          <a:solidFill>
            <a:schemeClr val="bg1"/>
          </a:solidFill>
          <a:ln>
            <a:solidFill>
              <a:schemeClr val="tx1"/>
            </a:solidFill>
          </a:ln>
        </p:spPr>
        <p:txBody>
          <a:bodyPr wrap="square" rtlCol="0">
            <a:spAutoFit/>
          </a:bodyPr>
          <a:lstStyle/>
          <a:p>
            <a:r>
              <a:rPr kumimoji="1" lang="ja-JP" altLang="en-US" dirty="0" smtClean="0"/>
              <a:t>左から</a:t>
            </a:r>
          </a:p>
          <a:p>
            <a:r>
              <a:rPr lang="ja-JP" altLang="en-US" dirty="0" smtClean="0"/>
              <a:t>河津・谷・澤登・田村・窪田・遠山・並木</a:t>
            </a:r>
            <a:endParaRPr kumimoji="1" lang="ja-JP" altLang="en-US" dirty="0"/>
          </a:p>
        </p:txBody>
      </p:sp>
      <p:sp>
        <p:nvSpPr>
          <p:cNvPr id="4" name="角丸四角形 3"/>
          <p:cNvSpPr/>
          <p:nvPr/>
        </p:nvSpPr>
        <p:spPr>
          <a:xfrm>
            <a:off x="312478"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b="1" dirty="0" smtClean="0">
                <a:solidFill>
                  <a:schemeClr val="tx1"/>
                </a:solidFill>
                <a:latin typeface="+mn-ea"/>
              </a:rPr>
              <a:t>１．</a:t>
            </a:r>
            <a:r>
              <a:rPr lang="ja-JP" altLang="en-US" sz="3200" b="1" dirty="0">
                <a:solidFill>
                  <a:schemeClr val="tx1"/>
                </a:solidFill>
                <a:latin typeface="+mn-ea"/>
              </a:rPr>
              <a:t>メンバー紹介と活動状況②</a:t>
            </a:r>
          </a:p>
        </p:txBody>
      </p:sp>
      <p:sp>
        <p:nvSpPr>
          <p:cNvPr id="5" name="スライド番号プレースホルダー 4"/>
          <p:cNvSpPr>
            <a:spLocks noGrp="1"/>
          </p:cNvSpPr>
          <p:nvPr>
            <p:ph type="sldNum" sz="quarter" idx="12"/>
          </p:nvPr>
        </p:nvSpPr>
        <p:spPr/>
        <p:txBody>
          <a:bodyPr/>
          <a:lstStyle/>
          <a:p>
            <a:fld id="{D2D8002D-B5B0-4BAC-B1F6-782DDCCE6D9C}" type="slidenum">
              <a:rPr kumimoji="1" lang="ja-JP" altLang="en-US" smtClean="0"/>
              <a:t>4</a:t>
            </a:fld>
            <a:endParaRPr kumimoji="1" lang="ja-JP" altLang="en-US"/>
          </a:p>
        </p:txBody>
      </p:sp>
      <p:sp>
        <p:nvSpPr>
          <p:cNvPr id="6" name="対角する 2 つの角を切り取った四角形 5"/>
          <p:cNvSpPr/>
          <p:nvPr/>
        </p:nvSpPr>
        <p:spPr>
          <a:xfrm>
            <a:off x="2302663" y="1216720"/>
            <a:ext cx="4538674" cy="720080"/>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課題学習グループ活動風景</a:t>
            </a:r>
            <a:endParaRPr lang="ja-JP" altLang="en-US" sz="2400" dirty="0">
              <a:solidFill>
                <a:srgbClr val="FF0000"/>
              </a:solidFill>
              <a:latin typeface="ＭＳ Ｐゴシック" panose="020B0600070205080204" pitchFamily="50" charset="-128"/>
              <a:ea typeface="ＭＳ Ｐゴシック" panose="020B0600070205080204" pitchFamily="50" charset="-128"/>
            </a:endParaRPr>
          </a:p>
        </p:txBody>
      </p:sp>
    </p:spTree>
    <p:extLst>
      <p:ext uri="{BB962C8B-B14F-4D97-AF65-F5344CB8AC3E}">
        <p14:creationId xmlns:p14="http://schemas.microsoft.com/office/powerpoint/2010/main" val="15567028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スライド番号プレースホルダー 4"/>
          <p:cNvSpPr>
            <a:spLocks noGrp="1"/>
          </p:cNvSpPr>
          <p:nvPr>
            <p:ph type="sldNum" sz="quarter" idx="12"/>
          </p:nvPr>
        </p:nvSpPr>
        <p:spPr/>
        <p:txBody>
          <a:bodyPr/>
          <a:lstStyle/>
          <a:p>
            <a:fld id="{ECB34027-1BBD-4695-9139-46A40CDE6E67}" type="slidenum">
              <a:rPr kumimoji="1" lang="ja-JP" altLang="en-US" smtClean="0"/>
              <a:t>5</a:t>
            </a:fld>
            <a:endParaRPr kumimoji="1" lang="ja-JP" altLang="en-US"/>
          </a:p>
        </p:txBody>
      </p:sp>
      <p:graphicFrame>
        <p:nvGraphicFramePr>
          <p:cNvPr id="2" name="表 1"/>
          <p:cNvGraphicFramePr>
            <a:graphicFrameLocks noGrp="1"/>
          </p:cNvGraphicFramePr>
          <p:nvPr>
            <p:extLst>
              <p:ext uri="{D42A27DB-BD31-4B8C-83A1-F6EECF244321}">
                <p14:modId xmlns:p14="http://schemas.microsoft.com/office/powerpoint/2010/main" val="3439874561"/>
              </p:ext>
            </p:extLst>
          </p:nvPr>
        </p:nvGraphicFramePr>
        <p:xfrm>
          <a:off x="262484" y="2081897"/>
          <a:ext cx="8619032" cy="4285555"/>
        </p:xfrm>
        <a:graphic>
          <a:graphicData uri="http://schemas.openxmlformats.org/drawingml/2006/table">
            <a:tbl>
              <a:tblPr firstRow="1" bandRow="1">
                <a:tableStyleId>{93296810-A885-4BE3-A3E7-6D5BEEA58F35}</a:tableStyleId>
              </a:tblPr>
              <a:tblGrid>
                <a:gridCol w="2498352"/>
                <a:gridCol w="1595140"/>
                <a:gridCol w="4525540"/>
              </a:tblGrid>
              <a:tr h="581169">
                <a:tc>
                  <a:txBody>
                    <a:bodyPr/>
                    <a:lstStyle/>
                    <a:p>
                      <a:pPr algn="ctr"/>
                      <a:r>
                        <a:rPr kumimoji="1" lang="ja-JP" altLang="en-US" sz="2400" dirty="0" smtClean="0"/>
                        <a:t>活動項目</a:t>
                      </a:r>
                      <a:endParaRPr kumimoji="1" lang="ja-JP" altLang="en-US" sz="2400" b="1" dirty="0">
                        <a:solidFill>
                          <a:schemeClr val="tx1"/>
                        </a:solidFill>
                        <a:latin typeface="ＭＳ Ｐゴシック" pitchFamily="50" charset="-128"/>
                        <a:ea typeface="ＭＳ Ｐゴシック"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kumimoji="1" lang="ja-JP" altLang="en-US" sz="2400" dirty="0" smtClean="0"/>
                        <a:t>活動日程</a:t>
                      </a:r>
                      <a:endParaRPr kumimoji="1" lang="ja-JP" altLang="en-US" sz="2400" b="1" dirty="0">
                        <a:solidFill>
                          <a:schemeClr val="tx1"/>
                        </a:solidFill>
                        <a:latin typeface="ＭＳ Ｐゴシック" pitchFamily="50" charset="-128"/>
                        <a:ea typeface="ＭＳ Ｐゴシック"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kumimoji="1" lang="ja-JP" altLang="en-US" sz="2400" dirty="0" smtClean="0"/>
                        <a:t>活動内容</a:t>
                      </a:r>
                      <a:endParaRPr kumimoji="1" lang="ja-JP" altLang="en-US" sz="2400" b="1" dirty="0">
                        <a:solidFill>
                          <a:schemeClr val="tx1"/>
                        </a:solidFill>
                        <a:latin typeface="ＭＳ Ｐゴシック" pitchFamily="50" charset="-128"/>
                        <a:ea typeface="ＭＳ Ｐゴシック"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95426">
                <a:tc>
                  <a:txBody>
                    <a:bodyPr/>
                    <a:lstStyle/>
                    <a:p>
                      <a:r>
                        <a:rPr kumimoji="1" lang="ja-JP" altLang="en-US" sz="2000" b="1" dirty="0" smtClean="0">
                          <a:latin typeface="ＭＳ Ｐゴシック" panose="020B0600070205080204" pitchFamily="50" charset="-128"/>
                          <a:ea typeface="ＭＳ Ｐゴシック" panose="020B0600070205080204" pitchFamily="50" charset="-128"/>
                        </a:rPr>
                        <a:t>①テーマ選定</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Ｈ２６．２～３</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テーマの現状認識と意識合わせ</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95426">
                <a:tc>
                  <a:txBody>
                    <a:bodyPr/>
                    <a:lstStyle/>
                    <a:p>
                      <a:r>
                        <a:rPr kumimoji="1" lang="ja-JP" altLang="en-US" sz="2000" b="1" dirty="0" smtClean="0">
                          <a:latin typeface="ＭＳ Ｐゴシック" panose="020B0600070205080204" pitchFamily="50" charset="-128"/>
                          <a:ea typeface="ＭＳ Ｐゴシック" panose="020B0600070205080204" pitchFamily="50" charset="-128"/>
                        </a:rPr>
                        <a:t>②現状把握</a:t>
                      </a:r>
                    </a:p>
                    <a:p>
                      <a:r>
                        <a:rPr kumimoji="1" lang="ja-JP" altLang="en-US" sz="2000" b="1" dirty="0" smtClean="0">
                          <a:latin typeface="ＭＳ Ｐゴシック" panose="020B0600070205080204" pitchFamily="50" charset="-128"/>
                          <a:ea typeface="ＭＳ Ｐゴシック" panose="020B0600070205080204" pitchFamily="50" charset="-128"/>
                        </a:rPr>
                        <a:t>（調査・学習等）</a:t>
                      </a:r>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Ｈ２６．３～４</a:t>
                      </a:r>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各自治会の現状把握と問題点の抽出</a:t>
                      </a:r>
                      <a:endParaRPr kumimoji="1" lang="en-US" altLang="ja-JP" sz="2000" b="1" dirty="0" smtClean="0">
                        <a:latin typeface="ＭＳ Ｐゴシック" panose="020B0600070205080204" pitchFamily="50" charset="-128"/>
                        <a:ea typeface="ＭＳ Ｐゴシック" panose="020B0600070205080204" pitchFamily="50" charset="-128"/>
                      </a:endParaRPr>
                    </a:p>
                    <a:p>
                      <a:pPr algn="l"/>
                      <a:r>
                        <a:rPr kumimoji="1" lang="ja-JP" altLang="en-US" sz="2000" b="1" dirty="0" smtClean="0">
                          <a:latin typeface="ＭＳ Ｐゴシック" panose="020B0600070205080204" pitchFamily="50" charset="-128"/>
                          <a:ea typeface="ＭＳ Ｐゴシック" panose="020B0600070205080204" pitchFamily="50" charset="-128"/>
                        </a:rPr>
                        <a:t>検討</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52897">
                <a:tc>
                  <a:txBody>
                    <a:bodyPr/>
                    <a:lstStyle/>
                    <a:p>
                      <a:r>
                        <a:rPr kumimoji="1" lang="ja-JP" altLang="en-US" sz="2000" b="1" dirty="0" smtClean="0">
                          <a:latin typeface="ＭＳ Ｐゴシック" panose="020B0600070205080204" pitchFamily="50" charset="-128"/>
                          <a:ea typeface="ＭＳ Ｐゴシック" panose="020B0600070205080204" pitchFamily="50" charset="-128"/>
                        </a:rPr>
                        <a:t>③調査・学習の検討</a:t>
                      </a:r>
                    </a:p>
                    <a:p>
                      <a:r>
                        <a:rPr kumimoji="1" lang="ja-JP" altLang="en-US" sz="2000" b="1" dirty="0" smtClean="0">
                          <a:latin typeface="ＭＳ Ｐゴシック" panose="020B0600070205080204" pitchFamily="50" charset="-128"/>
                          <a:ea typeface="ＭＳ Ｐゴシック" panose="020B0600070205080204" pitchFamily="50" charset="-128"/>
                        </a:rPr>
                        <a:t>　および纏め</a:t>
                      </a:r>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Ｈ２６．４～５</a:t>
                      </a:r>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●現状把握と問題点に対する分析検討</a:t>
                      </a:r>
                    </a:p>
                    <a:p>
                      <a:pPr algn="l"/>
                      <a:r>
                        <a:rPr kumimoji="1" lang="ja-JP" altLang="en-US" sz="2000" b="1" dirty="0" smtClean="0">
                          <a:latin typeface="ＭＳ Ｐゴシック" panose="020B0600070205080204" pitchFamily="50" charset="-128"/>
                          <a:ea typeface="ＭＳ Ｐゴシック" panose="020B0600070205080204" pitchFamily="50" charset="-128"/>
                        </a:rPr>
                        <a:t>●分析に対する対策案および 実現案の</a:t>
                      </a:r>
                    </a:p>
                    <a:p>
                      <a:pPr algn="l"/>
                      <a:r>
                        <a:rPr kumimoji="1" lang="ja-JP" altLang="en-US" sz="2000" b="1" dirty="0" smtClean="0">
                          <a:latin typeface="ＭＳ Ｐゴシック" panose="020B0600070205080204" pitchFamily="50" charset="-128"/>
                          <a:ea typeface="ＭＳ Ｐゴシック" panose="020B0600070205080204" pitchFamily="50" charset="-128"/>
                        </a:rPr>
                        <a:t> 　策定検討</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52897">
                <a:tc>
                  <a:txBody>
                    <a:bodyPr/>
                    <a:lstStyle/>
                    <a:p>
                      <a:r>
                        <a:rPr kumimoji="1" lang="ja-JP" altLang="en-US" sz="2000" b="1" dirty="0" smtClean="0">
                          <a:latin typeface="ＭＳ Ｐゴシック" panose="020B0600070205080204" pitchFamily="50" charset="-128"/>
                          <a:ea typeface="ＭＳ Ｐゴシック" panose="020B0600070205080204" pitchFamily="50" charset="-128"/>
                        </a:rPr>
                        <a:t>④資料作成・提出</a:t>
                      </a:r>
                    </a:p>
                    <a:p>
                      <a:r>
                        <a:rPr kumimoji="1" lang="ja-JP" altLang="en-US" sz="2000" b="1" dirty="0" smtClean="0">
                          <a:latin typeface="ＭＳ Ｐゴシック" panose="020B0600070205080204" pitchFamily="50" charset="-128"/>
                          <a:ea typeface="ＭＳ Ｐゴシック" panose="020B0600070205080204" pitchFamily="50" charset="-128"/>
                        </a:rPr>
                        <a:t>　および最終確認</a:t>
                      </a:r>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Ｈ２６．５～７</a:t>
                      </a:r>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資料作成および最終確認</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552897">
                <a:tc>
                  <a:txBody>
                    <a:bodyPr/>
                    <a:lstStyle/>
                    <a:p>
                      <a:r>
                        <a:rPr kumimoji="1" lang="ja-JP" altLang="en-US" sz="2000" b="1" dirty="0" smtClean="0">
                          <a:latin typeface="ＭＳ Ｐゴシック" panose="020B0600070205080204" pitchFamily="50" charset="-128"/>
                          <a:ea typeface="ＭＳ Ｐゴシック" panose="020B0600070205080204" pitchFamily="50" charset="-128"/>
                        </a:rPr>
                        <a:t>⑤発表会リハーサル</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Ｈ２６．８～９</a:t>
                      </a:r>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kumimoji="1" lang="ja-JP" altLang="en-US" sz="2000" b="1" dirty="0" smtClean="0">
                          <a:latin typeface="ＭＳ Ｐゴシック" panose="020B0600070205080204" pitchFamily="50" charset="-128"/>
                          <a:ea typeface="ＭＳ Ｐゴシック" panose="020B0600070205080204" pitchFamily="50" charset="-128"/>
                        </a:rPr>
                        <a:t>発表会リハーサルに向けての意識合わせと実施</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
        <p:nvSpPr>
          <p:cNvPr id="9" name="角丸四角形 8"/>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b="1" dirty="0" smtClean="0">
                <a:solidFill>
                  <a:schemeClr val="tx1"/>
                </a:solidFill>
                <a:latin typeface="+mn-ea"/>
              </a:rPr>
              <a:t>１．メンバー紹介と</a:t>
            </a:r>
            <a:r>
              <a:rPr lang="ja-JP" altLang="en-US" sz="3200" b="1" dirty="0">
                <a:solidFill>
                  <a:schemeClr val="tx1"/>
                </a:solidFill>
                <a:latin typeface="+mn-ea"/>
              </a:rPr>
              <a:t>活動状況③</a:t>
            </a:r>
          </a:p>
        </p:txBody>
      </p:sp>
      <p:sp>
        <p:nvSpPr>
          <p:cNvPr id="10" name="対角する 2 つの角を切り取った四角形 9"/>
          <p:cNvSpPr/>
          <p:nvPr/>
        </p:nvSpPr>
        <p:spPr>
          <a:xfrm>
            <a:off x="321358" y="1124744"/>
            <a:ext cx="8501284" cy="792088"/>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400" b="1" dirty="0">
                <a:solidFill>
                  <a:srgbClr val="FF0000"/>
                </a:solidFill>
                <a:latin typeface="ＭＳ Ｐゴシック" panose="020B0600070205080204" pitchFamily="50" charset="-128"/>
                <a:ea typeface="ＭＳ Ｐゴシック" panose="020B0600070205080204" pitchFamily="50" charset="-128"/>
              </a:rPr>
              <a:t>≪活動状況≫　春休みおよび夏休みを含む毎週</a:t>
            </a:r>
            <a:r>
              <a:rPr lang="en-US" altLang="ja-JP" sz="2400" b="1" dirty="0">
                <a:solidFill>
                  <a:srgbClr val="FF0000"/>
                </a:solidFill>
                <a:latin typeface="ＭＳ Ｐゴシック" panose="020B0600070205080204" pitchFamily="50" charset="-128"/>
                <a:ea typeface="ＭＳ Ｐゴシック" panose="020B0600070205080204" pitchFamily="50" charset="-128"/>
              </a:rPr>
              <a:t>1</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回程度の</a:t>
            </a:r>
            <a:endParaRPr lang="ja-JP" altLang="en-US" sz="2400" b="1" dirty="0">
              <a:solidFill>
                <a:srgbClr val="FF0000"/>
              </a:solidFill>
              <a:latin typeface="ＭＳ Ｐゴシック" panose="020B0600070205080204" pitchFamily="50" charset="-128"/>
              <a:ea typeface="ＭＳ Ｐゴシック" panose="020B0600070205080204" pitchFamily="50" charset="-128"/>
            </a:endParaRPr>
          </a:p>
          <a:p>
            <a:pPr algn="ctr"/>
            <a:r>
              <a:rPr lang="ja-JP" altLang="en-US" sz="2400" b="1" dirty="0">
                <a:solidFill>
                  <a:srgbClr val="FF0000"/>
                </a:solidFill>
                <a:latin typeface="ＭＳ Ｐゴシック" panose="020B0600070205080204" pitchFamily="50" charset="-128"/>
                <a:ea typeface="ＭＳ Ｐゴシック" panose="020B0600070205080204" pitchFamily="50" charset="-128"/>
              </a:rPr>
              <a:t>　　　</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　検討会を</a:t>
            </a:r>
            <a:r>
              <a:rPr lang="ja-JP" altLang="en-US" sz="2400" b="1" dirty="0">
                <a:solidFill>
                  <a:srgbClr val="FF0000"/>
                </a:solidFill>
                <a:latin typeface="ＭＳ Ｐゴシック" panose="020B0600070205080204" pitchFamily="50" charset="-128"/>
                <a:ea typeface="ＭＳ Ｐゴシック" panose="020B0600070205080204" pitchFamily="50" charset="-128"/>
              </a:rPr>
              <a:t>行い以下の活動を実施した。</a:t>
            </a:r>
          </a:p>
        </p:txBody>
      </p:sp>
    </p:spTree>
    <p:extLst>
      <p:ext uri="{BB962C8B-B14F-4D97-AF65-F5344CB8AC3E}">
        <p14:creationId xmlns:p14="http://schemas.microsoft.com/office/powerpoint/2010/main" val="34840381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スライド番号プレースホルダー 4"/>
          <p:cNvSpPr>
            <a:spLocks noGrp="1"/>
          </p:cNvSpPr>
          <p:nvPr>
            <p:ph type="sldNum" sz="quarter" idx="12"/>
          </p:nvPr>
        </p:nvSpPr>
        <p:spPr/>
        <p:txBody>
          <a:bodyPr/>
          <a:lstStyle/>
          <a:p>
            <a:fld id="{ECB34027-1BBD-4695-9139-46A40CDE6E67}" type="slidenum">
              <a:rPr kumimoji="1" lang="ja-JP" altLang="en-US" smtClean="0"/>
              <a:t>6</a:t>
            </a:fld>
            <a:endParaRPr kumimoji="1" lang="ja-JP" altLang="en-US"/>
          </a:p>
        </p:txBody>
      </p:sp>
      <p:sp>
        <p:nvSpPr>
          <p:cNvPr id="8" name="角丸四角形 7"/>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smtClean="0">
                <a:solidFill>
                  <a:schemeClr val="tx1"/>
                </a:solidFill>
                <a:latin typeface="+mn-ea"/>
              </a:rPr>
              <a:t>２．</a:t>
            </a:r>
            <a:r>
              <a:rPr lang="ja-JP" altLang="en-US" sz="3200" b="1" dirty="0">
                <a:solidFill>
                  <a:schemeClr val="tx1"/>
                </a:solidFill>
                <a:latin typeface="+mn-ea"/>
              </a:rPr>
              <a:t>テーマ</a:t>
            </a:r>
            <a:r>
              <a:rPr lang="ja-JP" altLang="en-US" sz="3200" dirty="0">
                <a:solidFill>
                  <a:schemeClr val="tx1"/>
                </a:solidFill>
                <a:latin typeface="+mn-ea"/>
              </a:rPr>
              <a:t>の背景および選定理由①</a:t>
            </a:r>
            <a:r>
              <a:rPr lang="ja-JP" altLang="en-US" sz="3200" dirty="0" smtClean="0">
                <a:solidFill>
                  <a:schemeClr val="tx1"/>
                </a:solidFill>
                <a:latin typeface="+mn-ea"/>
              </a:rPr>
              <a:t>　</a:t>
            </a:r>
            <a:endParaRPr lang="ja-JP" altLang="en-US" sz="3200" b="1" dirty="0">
              <a:solidFill>
                <a:schemeClr val="tx1"/>
              </a:solidFill>
              <a:latin typeface="+mn-ea"/>
            </a:endParaRPr>
          </a:p>
        </p:txBody>
      </p:sp>
      <p:sp>
        <p:nvSpPr>
          <p:cNvPr id="2" name="正方形/長方形 1"/>
          <p:cNvSpPr/>
          <p:nvPr/>
        </p:nvSpPr>
        <p:spPr>
          <a:xfrm>
            <a:off x="143508" y="1484785"/>
            <a:ext cx="8856984" cy="5016758"/>
          </a:xfrm>
          <a:prstGeom prst="rect">
            <a:avLst/>
          </a:prstGeom>
          <a:solidFill>
            <a:srgbClr val="99FF66"/>
          </a:solidFill>
          <a:ln w="38100">
            <a:solidFill>
              <a:schemeClr val="tx1"/>
            </a:solidFill>
          </a:ln>
        </p:spPr>
        <p:txBody>
          <a:bodyPr wrap="square">
            <a:spAutoFit/>
          </a:bodyPr>
          <a:lstStyle/>
          <a:p>
            <a:r>
              <a:rPr lang="ja-JP" altLang="en-US" sz="2000" dirty="0" smtClean="0"/>
              <a:t>　いま</a:t>
            </a:r>
            <a:r>
              <a:rPr lang="ja-JP" altLang="en-US" sz="2000" dirty="0"/>
              <a:t>我が国は世界に類を見ない高齢化社会へ急速に向かっています。国</a:t>
            </a:r>
            <a:r>
              <a:rPr lang="ja-JP" altLang="en-US" sz="2000" dirty="0" smtClean="0"/>
              <a:t>の</a:t>
            </a:r>
          </a:p>
          <a:p>
            <a:r>
              <a:rPr lang="ja-JP" altLang="en-US" sz="2000" dirty="0" smtClean="0"/>
              <a:t>人口</a:t>
            </a:r>
            <a:r>
              <a:rPr lang="ja-JP" altLang="en-US" sz="2000" dirty="0"/>
              <a:t>問題研究所によると、２０１５年時点で６５才以上の世帯数は全世帯数に対し３５．７％で、その内３１．８％が一人暮らし世帯</a:t>
            </a:r>
            <a:r>
              <a:rPr lang="ja-JP" altLang="en-US" sz="2000" dirty="0" smtClean="0"/>
              <a:t>です。</a:t>
            </a:r>
            <a:endParaRPr lang="en-US" altLang="ja-JP" sz="2000" dirty="0" smtClean="0"/>
          </a:p>
          <a:p>
            <a:r>
              <a:rPr lang="ja-JP" altLang="en-US" sz="2000" dirty="0" smtClean="0"/>
              <a:t>　２０３５年</a:t>
            </a:r>
            <a:r>
              <a:rPr lang="ja-JP" altLang="en-US" sz="2000" dirty="0"/>
              <a:t>の推計ではこれがそれぞれ</a:t>
            </a:r>
            <a:r>
              <a:rPr lang="ja-JP" altLang="en-US" sz="2000" dirty="0" smtClean="0"/>
              <a:t>５％と６％近く</a:t>
            </a:r>
            <a:r>
              <a:rPr lang="ja-JP" altLang="en-US" sz="2000" dirty="0"/>
              <a:t>上昇し、これは</a:t>
            </a:r>
            <a:r>
              <a:rPr lang="ja-JP" altLang="en-US" sz="2000" dirty="0" smtClean="0"/>
              <a:t>１０世帯中１．６</a:t>
            </a:r>
            <a:r>
              <a:rPr lang="ja-JP" altLang="en-US" sz="2000" dirty="0"/>
              <a:t>世帯</a:t>
            </a:r>
            <a:r>
              <a:rPr lang="ja-JP" altLang="en-US" sz="2000" dirty="0" smtClean="0"/>
              <a:t>が</a:t>
            </a:r>
            <a:r>
              <a:rPr lang="ja-JP" altLang="en-US" sz="2000" dirty="0"/>
              <a:t>一人暮らし世帯となる事を示します。この様な</a:t>
            </a:r>
            <a:r>
              <a:rPr lang="ja-JP" altLang="en-US" sz="2000" dirty="0" smtClean="0"/>
              <a:t>高齢化</a:t>
            </a:r>
          </a:p>
          <a:p>
            <a:r>
              <a:rPr lang="ja-JP" altLang="en-US" sz="2000" dirty="0" smtClean="0"/>
              <a:t>現象</a:t>
            </a:r>
            <a:r>
              <a:rPr lang="ja-JP" altLang="en-US" sz="2000" dirty="0"/>
              <a:t>は大都市圏</a:t>
            </a:r>
            <a:r>
              <a:rPr lang="ja-JP" altLang="en-US" sz="2000" dirty="0" smtClean="0"/>
              <a:t>に偏在する傾向</a:t>
            </a:r>
            <a:r>
              <a:rPr lang="ja-JP" altLang="en-US" sz="2000" dirty="0"/>
              <a:t>が見られ、県内の都市部もその中にあります</a:t>
            </a:r>
            <a:r>
              <a:rPr lang="ja-JP" altLang="en-US" sz="2000" dirty="0" smtClean="0"/>
              <a:t>。</a:t>
            </a:r>
            <a:endParaRPr lang="ja-JP" altLang="en-US" sz="2000" dirty="0"/>
          </a:p>
          <a:p>
            <a:r>
              <a:rPr lang="ja-JP" altLang="en-US" sz="2000" dirty="0"/>
              <a:t>　我が国では概ね一定の所轄範囲を持つ自治会が地域毎に組織されて</a:t>
            </a:r>
            <a:r>
              <a:rPr lang="ja-JP" altLang="en-US" sz="2000" dirty="0" smtClean="0"/>
              <a:t>おり、その</a:t>
            </a:r>
            <a:r>
              <a:rPr lang="ja-JP" altLang="en-US" sz="2000" dirty="0"/>
              <a:t>活動目的は①住民の安心、安全（防犯、防災等）を守る②住民の</a:t>
            </a:r>
            <a:r>
              <a:rPr lang="ja-JP" altLang="en-US" sz="2000" dirty="0" smtClean="0"/>
              <a:t>生活</a:t>
            </a:r>
          </a:p>
          <a:p>
            <a:r>
              <a:rPr lang="ja-JP" altLang="en-US" sz="2000" dirty="0" smtClean="0"/>
              <a:t>環境（ゴミ、住環境等）を守る③住民の親睦をはかる、などが活動の主軸</a:t>
            </a:r>
          </a:p>
          <a:p>
            <a:r>
              <a:rPr lang="ja-JP" altLang="en-US" sz="2000" dirty="0" smtClean="0"/>
              <a:t>だと</a:t>
            </a:r>
            <a:r>
              <a:rPr lang="ja-JP" altLang="en-US" sz="2000" dirty="0"/>
              <a:t>思われます。</a:t>
            </a:r>
          </a:p>
          <a:p>
            <a:r>
              <a:rPr lang="ja-JP" altLang="en-US" sz="2000" dirty="0"/>
              <a:t>　住民の高齢化に伴い前例のない多種多様な問題が発生し、自治会の</a:t>
            </a:r>
            <a:r>
              <a:rPr lang="ja-JP" altLang="en-US" sz="2000" dirty="0" smtClean="0"/>
              <a:t>運営</a:t>
            </a:r>
          </a:p>
          <a:p>
            <a:r>
              <a:rPr lang="ja-JP" altLang="en-US" sz="2000" dirty="0" smtClean="0"/>
              <a:t>活動</a:t>
            </a:r>
            <a:r>
              <a:rPr lang="ja-JP" altLang="en-US" sz="2000" dirty="0"/>
              <a:t>の難しさが予測されます。一方行政は活発な自治会にはその機能</a:t>
            </a:r>
            <a:r>
              <a:rPr lang="ja-JP" altLang="en-US" sz="2000" dirty="0" smtClean="0"/>
              <a:t>と活動</a:t>
            </a:r>
            <a:r>
              <a:rPr lang="ja-JP" altLang="en-US" sz="2000" dirty="0"/>
              <a:t>に期待し、ＮＰＯの設立や補助金の交付等で支援している現状があります。</a:t>
            </a:r>
          </a:p>
          <a:p>
            <a:r>
              <a:rPr lang="ja-JP" altLang="en-US" sz="2000" dirty="0"/>
              <a:t>　私たちはこの様な高齢化社会の下での「自治会活動のあり方」を</a:t>
            </a:r>
            <a:r>
              <a:rPr lang="ja-JP" altLang="en-US" sz="2000" dirty="0" smtClean="0"/>
              <a:t>現状調査</a:t>
            </a:r>
            <a:r>
              <a:rPr lang="ja-JP" altLang="en-US" sz="2000" dirty="0"/>
              <a:t>と来るべき時代への対応策などを考察し、各自が自分の地域に適合する自治会活動の一助になればとこの課題に取り組むことにしました</a:t>
            </a:r>
            <a:r>
              <a:rPr lang="ja-JP" altLang="en-US" sz="2000" dirty="0" smtClean="0"/>
              <a:t>。</a:t>
            </a:r>
          </a:p>
        </p:txBody>
      </p:sp>
    </p:spTree>
    <p:extLst>
      <p:ext uri="{BB962C8B-B14F-4D97-AF65-F5344CB8AC3E}">
        <p14:creationId xmlns:p14="http://schemas.microsoft.com/office/powerpoint/2010/main" val="24932415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008" t="14410" r="16617" b="3343"/>
          <a:stretch/>
        </p:blipFill>
        <p:spPr bwMode="auto">
          <a:xfrm>
            <a:off x="0" y="1340768"/>
            <a:ext cx="9144000" cy="5517232"/>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 name="角丸四角形 2"/>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schemeClr val="tx1"/>
                </a:solidFill>
                <a:latin typeface="+mn-ea"/>
              </a:rPr>
              <a:t>２．</a:t>
            </a:r>
            <a:r>
              <a:rPr lang="ja-JP" altLang="en-US" sz="3200" b="1" dirty="0">
                <a:solidFill>
                  <a:schemeClr val="tx1"/>
                </a:solidFill>
                <a:latin typeface="+mn-ea"/>
              </a:rPr>
              <a:t>テーマ</a:t>
            </a:r>
            <a:r>
              <a:rPr lang="ja-JP" altLang="en-US" sz="3200" dirty="0">
                <a:solidFill>
                  <a:schemeClr val="tx1"/>
                </a:solidFill>
                <a:latin typeface="+mn-ea"/>
              </a:rPr>
              <a:t>の背景および選定</a:t>
            </a:r>
            <a:r>
              <a:rPr lang="ja-JP" altLang="en-US" sz="3200" dirty="0" smtClean="0">
                <a:solidFill>
                  <a:schemeClr val="tx1"/>
                </a:solidFill>
                <a:latin typeface="+mn-ea"/>
              </a:rPr>
              <a:t>理由②</a:t>
            </a:r>
            <a:endParaRPr lang="ja-JP" altLang="en-US" sz="3200" b="1" dirty="0">
              <a:solidFill>
                <a:schemeClr val="tx1"/>
              </a:solidFill>
              <a:latin typeface="+mn-ea"/>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7</a:t>
            </a:fld>
            <a:endParaRPr kumimoji="1" lang="ja-JP" altLang="en-US"/>
          </a:p>
        </p:txBody>
      </p:sp>
    </p:spTree>
    <p:extLst>
      <p:ext uri="{BB962C8B-B14F-4D97-AF65-F5344CB8AC3E}">
        <p14:creationId xmlns:p14="http://schemas.microsoft.com/office/powerpoint/2010/main" val="23912419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618" t="27952" r="16851" b="3503"/>
          <a:stretch/>
        </p:blipFill>
        <p:spPr bwMode="auto">
          <a:xfrm>
            <a:off x="-11584" y="1505124"/>
            <a:ext cx="9144000" cy="5373215"/>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 name="角丸四角形 2"/>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schemeClr val="tx1"/>
                </a:solidFill>
              </a:rPr>
              <a:t>２．</a:t>
            </a:r>
            <a:r>
              <a:rPr lang="ja-JP" altLang="en-US" sz="3200" b="1" dirty="0">
                <a:solidFill>
                  <a:schemeClr val="tx1"/>
                </a:solidFill>
              </a:rPr>
              <a:t>テーマ</a:t>
            </a:r>
            <a:r>
              <a:rPr lang="ja-JP" altLang="en-US" sz="3200" dirty="0">
                <a:solidFill>
                  <a:schemeClr val="tx1"/>
                </a:solidFill>
              </a:rPr>
              <a:t>の背景および選定</a:t>
            </a:r>
            <a:r>
              <a:rPr lang="ja-JP" altLang="en-US" sz="3200" dirty="0" smtClean="0">
                <a:solidFill>
                  <a:schemeClr val="tx1"/>
                </a:solidFill>
              </a:rPr>
              <a:t>理由③</a:t>
            </a:r>
            <a:endParaRPr lang="ja-JP" altLang="en-US" sz="3200" b="1" dirty="0">
              <a:solidFill>
                <a:schemeClr val="tx1"/>
              </a:solidFill>
              <a:latin typeface="AR P丸ゴシック体M" panose="020B0600010101010101" pitchFamily="50" charset="-128"/>
              <a:ea typeface="AR P丸ゴシック体M" panose="020B0600010101010101" pitchFamily="50" charset="-128"/>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8</a:t>
            </a:fld>
            <a:endParaRPr kumimoji="1" lang="ja-JP" altLang="en-US"/>
          </a:p>
        </p:txBody>
      </p:sp>
      <p:sp>
        <p:nvSpPr>
          <p:cNvPr id="4" name="正方形/長方形 3"/>
          <p:cNvSpPr/>
          <p:nvPr/>
        </p:nvSpPr>
        <p:spPr>
          <a:xfrm>
            <a:off x="6231284" y="1546424"/>
            <a:ext cx="2268612"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ja-JP" altLang="en-US" sz="1400" dirty="0" smtClean="0">
                <a:solidFill>
                  <a:schemeClr val="tx1"/>
                </a:solidFill>
                <a:latin typeface="ＭＳ Ｐゴシック" pitchFamily="50" charset="-128"/>
                <a:ea typeface="ＭＳ Ｐゴシック" pitchFamily="50" charset="-128"/>
              </a:rPr>
              <a:t>（家族構成の変化）</a:t>
            </a:r>
            <a:r>
              <a:rPr kumimoji="1" lang="ja-JP" altLang="en-US" dirty="0" smtClean="0"/>
              <a:t>）</a:t>
            </a:r>
            <a:endParaRPr kumimoji="1" lang="ja-JP" altLang="en-US" dirty="0"/>
          </a:p>
        </p:txBody>
      </p:sp>
    </p:spTree>
    <p:extLst>
      <p:ext uri="{BB962C8B-B14F-4D97-AF65-F5344CB8AC3E}">
        <p14:creationId xmlns:p14="http://schemas.microsoft.com/office/powerpoint/2010/main" val="10227692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スライド番号プレースホルダー 4"/>
          <p:cNvSpPr>
            <a:spLocks noGrp="1"/>
          </p:cNvSpPr>
          <p:nvPr>
            <p:ph type="sldNum" sz="quarter" idx="12"/>
          </p:nvPr>
        </p:nvSpPr>
        <p:spPr/>
        <p:txBody>
          <a:bodyPr/>
          <a:lstStyle/>
          <a:p>
            <a:fld id="{ECB34027-1BBD-4695-9139-46A40CDE6E67}" type="slidenum">
              <a:rPr kumimoji="1" lang="ja-JP" altLang="en-US" smtClean="0"/>
              <a:t>9</a:t>
            </a:fld>
            <a:endParaRPr kumimoji="1" lang="ja-JP" altLang="en-US"/>
          </a:p>
        </p:txBody>
      </p:sp>
      <p:graphicFrame>
        <p:nvGraphicFramePr>
          <p:cNvPr id="2" name="表 1"/>
          <p:cNvGraphicFramePr>
            <a:graphicFrameLocks noGrp="1"/>
          </p:cNvGraphicFramePr>
          <p:nvPr>
            <p:extLst>
              <p:ext uri="{D42A27DB-BD31-4B8C-83A1-F6EECF244321}">
                <p14:modId xmlns:p14="http://schemas.microsoft.com/office/powerpoint/2010/main" val="2848685010"/>
              </p:ext>
            </p:extLst>
          </p:nvPr>
        </p:nvGraphicFramePr>
        <p:xfrm>
          <a:off x="323528" y="2348880"/>
          <a:ext cx="8496943" cy="4321867"/>
        </p:xfrm>
        <a:graphic>
          <a:graphicData uri="http://schemas.openxmlformats.org/drawingml/2006/table">
            <a:tbl>
              <a:tblPr firstRow="1" bandRow="1">
                <a:tableStyleId>{5C22544A-7EE6-4342-B048-85BDC9FD1C3A}</a:tableStyleId>
              </a:tblPr>
              <a:tblGrid>
                <a:gridCol w="2797968"/>
                <a:gridCol w="864096"/>
                <a:gridCol w="1296144"/>
                <a:gridCol w="2026568"/>
                <a:gridCol w="1512167"/>
              </a:tblGrid>
              <a:tr h="872793">
                <a:tc>
                  <a:txBody>
                    <a:bodyPr/>
                    <a:lstStyle/>
                    <a:p>
                      <a:pPr algn="ctr"/>
                      <a:r>
                        <a:rPr kumimoji="1" lang="ja-JP" altLang="en-US" sz="2400" b="1" dirty="0" smtClean="0">
                          <a:solidFill>
                            <a:schemeClr val="tx1"/>
                          </a:solidFill>
                          <a:latin typeface="ＭＳ Ｐゴシック" pitchFamily="50" charset="-128"/>
                          <a:ea typeface="ＭＳ Ｐゴシック" pitchFamily="50" charset="-128"/>
                        </a:rPr>
                        <a:t>テーマ</a:t>
                      </a:r>
                      <a:endParaRPr kumimoji="1" lang="ja-JP" altLang="en-US" sz="2400" b="1" dirty="0">
                        <a:solidFill>
                          <a:schemeClr val="tx1"/>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400" b="1" dirty="0" smtClean="0">
                          <a:solidFill>
                            <a:schemeClr val="tx1"/>
                          </a:solidFill>
                          <a:latin typeface="ＭＳ Ｐゴシック" pitchFamily="50" charset="-128"/>
                          <a:ea typeface="ＭＳ Ｐゴシック" pitchFamily="50" charset="-128"/>
                        </a:rPr>
                        <a:t>経験</a:t>
                      </a:r>
                      <a:endParaRPr kumimoji="1" lang="ja-JP" altLang="en-US" sz="2400" b="1" dirty="0">
                        <a:solidFill>
                          <a:schemeClr val="tx1"/>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400" b="1" dirty="0" smtClean="0">
                          <a:solidFill>
                            <a:schemeClr val="tx1"/>
                          </a:solidFill>
                          <a:latin typeface="ＭＳ Ｐゴシック" pitchFamily="50" charset="-128"/>
                          <a:ea typeface="ＭＳ Ｐゴシック" pitchFamily="50" charset="-128"/>
                        </a:rPr>
                        <a:t>取組の</a:t>
                      </a:r>
                    </a:p>
                    <a:p>
                      <a:pPr algn="ctr"/>
                      <a:r>
                        <a:rPr kumimoji="1" lang="ja-JP" altLang="en-US" sz="2400" b="1" dirty="0" smtClean="0">
                          <a:solidFill>
                            <a:schemeClr val="tx1"/>
                          </a:solidFill>
                          <a:latin typeface="ＭＳ Ｐゴシック" pitchFamily="50" charset="-128"/>
                          <a:ea typeface="ＭＳ Ｐゴシック" pitchFamily="50" charset="-128"/>
                        </a:rPr>
                        <a:t>容易性</a:t>
                      </a:r>
                      <a:endParaRPr kumimoji="1" lang="ja-JP" altLang="en-US" sz="2400" b="1" dirty="0">
                        <a:solidFill>
                          <a:schemeClr val="tx1"/>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400" b="1" dirty="0" smtClean="0">
                          <a:solidFill>
                            <a:schemeClr val="tx1"/>
                          </a:solidFill>
                          <a:latin typeface="ＭＳ Ｐゴシック" pitchFamily="50" charset="-128"/>
                          <a:ea typeface="ＭＳ Ｐゴシック" pitchFamily="50" charset="-128"/>
                        </a:rPr>
                        <a:t>テーマ紹介の適合</a:t>
                      </a:r>
                      <a:endParaRPr kumimoji="1" lang="ja-JP" altLang="en-US" sz="2400" b="1" dirty="0">
                        <a:solidFill>
                          <a:schemeClr val="tx1"/>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400" b="1" dirty="0" smtClean="0">
                          <a:solidFill>
                            <a:schemeClr val="tx1"/>
                          </a:solidFill>
                          <a:latin typeface="ＭＳ Ｐゴシック" pitchFamily="50" charset="-128"/>
                          <a:ea typeface="ＭＳ Ｐゴシック" pitchFamily="50" charset="-128"/>
                        </a:rPr>
                        <a:t>選定評価</a:t>
                      </a:r>
                      <a:endParaRPr kumimoji="1" lang="ja-JP" altLang="en-US" sz="2400" b="1" dirty="0">
                        <a:solidFill>
                          <a:schemeClr val="tx1"/>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894204">
                <a:tc>
                  <a:txBody>
                    <a:bodyPr/>
                    <a:lstStyle/>
                    <a:p>
                      <a:r>
                        <a:rPr kumimoji="1" lang="ja-JP" altLang="en-US" sz="2000" b="1" dirty="0" smtClean="0">
                          <a:solidFill>
                            <a:srgbClr val="FF0000"/>
                          </a:solidFill>
                          <a:latin typeface="ＭＳ Ｐゴシック" pitchFamily="50" charset="-128"/>
                          <a:ea typeface="ＭＳ Ｐゴシック" pitchFamily="50" charset="-128"/>
                        </a:rPr>
                        <a:t>①高齢化に向けた　</a:t>
                      </a:r>
                    </a:p>
                    <a:p>
                      <a:r>
                        <a:rPr kumimoji="1" lang="ja-JP" altLang="en-US" sz="2000" b="1" dirty="0" smtClean="0">
                          <a:solidFill>
                            <a:srgbClr val="FF0000"/>
                          </a:solidFill>
                          <a:latin typeface="ＭＳ Ｐゴシック" pitchFamily="50" charset="-128"/>
                          <a:ea typeface="ＭＳ Ｐゴシック" pitchFamily="50" charset="-128"/>
                        </a:rPr>
                        <a:t> 　自治会</a:t>
                      </a:r>
                      <a:r>
                        <a:rPr kumimoji="1" lang="en-US" altLang="ja-JP" sz="2000" b="1" dirty="0" smtClean="0">
                          <a:solidFill>
                            <a:srgbClr val="FF0000"/>
                          </a:solidFill>
                          <a:latin typeface="ＭＳ Ｐゴシック" pitchFamily="50" charset="-128"/>
                          <a:ea typeface="ＭＳ Ｐゴシック" pitchFamily="50" charset="-128"/>
                        </a:rPr>
                        <a:t> </a:t>
                      </a:r>
                      <a:r>
                        <a:rPr kumimoji="1" lang="ja-JP" altLang="en-US" sz="2000" b="1" dirty="0" smtClean="0">
                          <a:solidFill>
                            <a:srgbClr val="FF0000"/>
                          </a:solidFill>
                          <a:latin typeface="ＭＳ Ｐゴシック" pitchFamily="50" charset="-128"/>
                          <a:ea typeface="ＭＳ Ｐゴシック" pitchFamily="50" charset="-128"/>
                        </a:rPr>
                        <a:t>活動のあり方</a:t>
                      </a:r>
                      <a:endParaRPr kumimoji="1" lang="ja-JP" altLang="en-US" sz="2000" b="1" dirty="0">
                        <a:solidFill>
                          <a:srgbClr val="FF0000"/>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kumimoji="1" lang="ja-JP" altLang="en-US" sz="2000" b="1" dirty="0" smtClean="0">
                          <a:solidFill>
                            <a:srgbClr val="FF0000"/>
                          </a:solidFill>
                          <a:latin typeface="ＭＳ Ｐゴシック" pitchFamily="50" charset="-128"/>
                          <a:ea typeface="ＭＳ Ｐゴシック" pitchFamily="50" charset="-128"/>
                        </a:rPr>
                        <a:t>○</a:t>
                      </a:r>
                      <a:endParaRPr kumimoji="1" lang="ja-JP" altLang="en-US" sz="2000" b="1" dirty="0">
                        <a:solidFill>
                          <a:srgbClr val="FF0000"/>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kumimoji="1" lang="ja-JP" altLang="en-US" sz="2000" b="1" dirty="0" smtClean="0">
                          <a:solidFill>
                            <a:srgbClr val="FF0000"/>
                          </a:solidFill>
                          <a:latin typeface="ＭＳ Ｐゴシック" pitchFamily="50" charset="-128"/>
                          <a:ea typeface="ＭＳ Ｐゴシック" pitchFamily="50" charset="-128"/>
                        </a:rPr>
                        <a:t>○</a:t>
                      </a:r>
                      <a:endParaRPr kumimoji="1" lang="ja-JP" altLang="en-US" sz="2000" b="1" dirty="0">
                        <a:solidFill>
                          <a:srgbClr val="FF0000"/>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kumimoji="1" lang="ja-JP" altLang="en-US" sz="2000" b="1" dirty="0" smtClean="0">
                          <a:solidFill>
                            <a:srgbClr val="FF0000"/>
                          </a:solidFill>
                          <a:latin typeface="ＭＳ Ｐゴシック" pitchFamily="50" charset="-128"/>
                          <a:ea typeface="ＭＳ Ｐゴシック" pitchFamily="50" charset="-128"/>
                        </a:rPr>
                        <a:t>○</a:t>
                      </a:r>
                      <a:endParaRPr kumimoji="1" lang="ja-JP" altLang="en-US" sz="2000" b="1" dirty="0">
                        <a:solidFill>
                          <a:srgbClr val="FF0000"/>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kumimoji="1" lang="ja-JP" altLang="en-US" sz="2000" b="1" dirty="0" smtClean="0">
                          <a:solidFill>
                            <a:srgbClr val="FF0000"/>
                          </a:solidFill>
                          <a:latin typeface="ＭＳ Ｐゴシック" pitchFamily="50" charset="-128"/>
                          <a:ea typeface="ＭＳ Ｐゴシック" pitchFamily="50" charset="-128"/>
                        </a:rPr>
                        <a:t>◎</a:t>
                      </a:r>
                      <a:endParaRPr kumimoji="1" lang="ja-JP" altLang="en-US" sz="2000" b="1" dirty="0">
                        <a:solidFill>
                          <a:srgbClr val="FF0000"/>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r h="894204">
                <a:tc>
                  <a:txBody>
                    <a:bodyPr/>
                    <a:lstStyle/>
                    <a:p>
                      <a:r>
                        <a:rPr kumimoji="1" lang="ja-JP" altLang="en-US" sz="2000" b="1" dirty="0" smtClean="0">
                          <a:latin typeface="ＭＳ Ｐゴシック" pitchFamily="50" charset="-128"/>
                          <a:ea typeface="ＭＳ Ｐゴシック" pitchFamily="50" charset="-128"/>
                        </a:rPr>
                        <a:t>②自治会活動の</a:t>
                      </a:r>
                    </a:p>
                    <a:p>
                      <a:r>
                        <a:rPr kumimoji="1" lang="ja-JP" altLang="en-US" sz="2000" b="1" dirty="0" smtClean="0">
                          <a:latin typeface="ＭＳ Ｐゴシック" pitchFamily="50" charset="-128"/>
                          <a:ea typeface="ＭＳ Ｐゴシック" pitchFamily="50" charset="-128"/>
                        </a:rPr>
                        <a:t>　</a:t>
                      </a:r>
                      <a:r>
                        <a:rPr kumimoji="1" lang="ja-JP" altLang="en-US" sz="2000" b="1" baseline="0" dirty="0" smtClean="0">
                          <a:latin typeface="ＭＳ Ｐゴシック" pitchFamily="50" charset="-128"/>
                          <a:ea typeface="ＭＳ Ｐゴシック" pitchFamily="50" charset="-128"/>
                        </a:rPr>
                        <a:t> </a:t>
                      </a:r>
                      <a:r>
                        <a:rPr kumimoji="1" lang="ja-JP" altLang="en-US" sz="2000" b="1" dirty="0" smtClean="0">
                          <a:latin typeface="ＭＳ Ｐゴシック" pitchFamily="50" charset="-128"/>
                          <a:ea typeface="ＭＳ Ｐゴシック" pitchFamily="50" charset="-128"/>
                        </a:rPr>
                        <a:t>活性化と展開</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830333">
                <a:tc>
                  <a:txBody>
                    <a:bodyPr/>
                    <a:lstStyle/>
                    <a:p>
                      <a:r>
                        <a:rPr kumimoji="1" lang="ja-JP" altLang="en-US" sz="2000" b="1" dirty="0" smtClean="0">
                          <a:latin typeface="ＭＳ Ｐゴシック" pitchFamily="50" charset="-128"/>
                          <a:ea typeface="ＭＳ Ｐゴシック" pitchFamily="50" charset="-128"/>
                        </a:rPr>
                        <a:t>③自治会において</a:t>
                      </a:r>
                      <a:endParaRPr kumimoji="1" lang="en-US" altLang="ja-JP" sz="2000" b="1" dirty="0" smtClean="0">
                        <a:latin typeface="ＭＳ Ｐゴシック" pitchFamily="50" charset="-128"/>
                        <a:ea typeface="ＭＳ Ｐゴシック" pitchFamily="50" charset="-128"/>
                      </a:endParaRPr>
                    </a:p>
                    <a:p>
                      <a:r>
                        <a:rPr kumimoji="1" lang="en-US" altLang="ja-JP" sz="2000" b="1" dirty="0" smtClean="0">
                          <a:latin typeface="ＭＳ Ｐゴシック" pitchFamily="50" charset="-128"/>
                          <a:ea typeface="ＭＳ Ｐゴシック" pitchFamily="50" charset="-128"/>
                        </a:rPr>
                        <a:t>  </a:t>
                      </a:r>
                      <a:r>
                        <a:rPr kumimoji="1" lang="ja-JP" altLang="en-US" sz="2000" b="1" dirty="0" smtClean="0">
                          <a:latin typeface="ＭＳ Ｐゴシック" pitchFamily="50" charset="-128"/>
                          <a:ea typeface="ＭＳ Ｐゴシック" pitchFamily="50" charset="-128"/>
                        </a:rPr>
                        <a:t> のネットワーク化</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en-US" altLang="ja-JP" sz="2000" b="1" dirty="0" smtClean="0">
                          <a:latin typeface="ＭＳ Ｐゴシック" pitchFamily="50" charset="-128"/>
                          <a:ea typeface="ＭＳ Ｐゴシック" pitchFamily="50" charset="-128"/>
                        </a:rPr>
                        <a:t>×</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en-US" altLang="ja-JP" sz="2000" b="1" dirty="0" smtClean="0">
                          <a:latin typeface="ＭＳ Ｐゴシック" pitchFamily="50" charset="-128"/>
                          <a:ea typeface="ＭＳ Ｐゴシック" pitchFamily="50" charset="-128"/>
                        </a:rPr>
                        <a:t>×</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830333">
                <a:tc>
                  <a:txBody>
                    <a:bodyPr/>
                    <a:lstStyle/>
                    <a:p>
                      <a:r>
                        <a:rPr kumimoji="1" lang="ja-JP" altLang="en-US" sz="2000" b="1" dirty="0" smtClean="0">
                          <a:latin typeface="ＭＳ Ｐゴシック" pitchFamily="50" charset="-128"/>
                          <a:ea typeface="ＭＳ Ｐゴシック" pitchFamily="50" charset="-128"/>
                        </a:rPr>
                        <a:t>④傾聴ボランティア</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endParaRPr kumimoji="1" lang="ja-JP" altLang="en-US" sz="2000" b="1" dirty="0">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latin typeface="ＭＳ Ｐゴシック" pitchFamily="50" charset="-128"/>
                          <a:ea typeface="ＭＳ Ｐゴシック" pitchFamily="50" charset="-128"/>
                        </a:rPr>
                        <a:t>△</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bl>
          </a:graphicData>
        </a:graphic>
      </p:graphicFrame>
      <p:sp>
        <p:nvSpPr>
          <p:cNvPr id="9" name="角丸四角形 8"/>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schemeClr val="tx1"/>
                </a:solidFill>
              </a:rPr>
              <a:t>２．テーマの背景および選定</a:t>
            </a:r>
            <a:r>
              <a:rPr lang="ja-JP" altLang="en-US" sz="3200" dirty="0" smtClean="0">
                <a:solidFill>
                  <a:schemeClr val="tx1"/>
                </a:solidFill>
              </a:rPr>
              <a:t>理由④</a:t>
            </a:r>
            <a:endParaRPr lang="ja-JP" altLang="en-US" sz="3200" b="1" dirty="0">
              <a:solidFill>
                <a:schemeClr val="tx1"/>
              </a:solidFill>
              <a:latin typeface="AR P丸ゴシック体M" panose="020B0600010101010101" pitchFamily="50" charset="-128"/>
              <a:ea typeface="AR P丸ゴシック体M" panose="020B0600010101010101" pitchFamily="50" charset="-128"/>
            </a:endParaRPr>
          </a:p>
        </p:txBody>
      </p:sp>
      <p:sp>
        <p:nvSpPr>
          <p:cNvPr id="10" name="対角する 2 つの角を切り取った四角形 9"/>
          <p:cNvSpPr/>
          <p:nvPr/>
        </p:nvSpPr>
        <p:spPr>
          <a:xfrm>
            <a:off x="250435" y="1124744"/>
            <a:ext cx="8643130" cy="792088"/>
          </a:xfrm>
          <a:prstGeom prst="snip2DiagRect">
            <a:avLst/>
          </a:prstGeom>
          <a:solidFill>
            <a:srgbClr val="FFFF00"/>
          </a:solidFill>
          <a:ln>
            <a:solidFill>
              <a:schemeClr val="accent1"/>
            </a:solidFill>
          </a:ln>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400" dirty="0">
                <a:solidFill>
                  <a:srgbClr val="FF0000"/>
                </a:solidFill>
                <a:latin typeface="ＭＳ Ｐゴシック" panose="020B0600070205080204" pitchFamily="50" charset="-128"/>
                <a:ea typeface="ＭＳ Ｐゴシック" panose="020B0600070205080204" pitchFamily="50" charset="-128"/>
              </a:rPr>
              <a:t>≪テーマ選定プロセス</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　本テーマは、ＱＣ</a:t>
            </a:r>
            <a:r>
              <a:rPr lang="ja-JP" altLang="en-US" sz="2400" dirty="0">
                <a:solidFill>
                  <a:srgbClr val="FF0000"/>
                </a:solidFill>
                <a:latin typeface="ＭＳ Ｐゴシック" panose="020B0600070205080204" pitchFamily="50" charset="-128"/>
                <a:ea typeface="ＭＳ Ｐゴシック" panose="020B0600070205080204" pitchFamily="50" charset="-128"/>
              </a:rPr>
              <a:t>（品質管理）手法</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に</a:t>
            </a:r>
          </a:p>
          <a:p>
            <a:r>
              <a:rPr lang="ja-JP" altLang="en-US" sz="2400" dirty="0">
                <a:solidFill>
                  <a:srgbClr val="FF0000"/>
                </a:solidFill>
                <a:latin typeface="ＭＳ Ｐゴシック" panose="020B0600070205080204" pitchFamily="50" charset="-128"/>
                <a:ea typeface="ＭＳ Ｐゴシック" panose="020B0600070205080204" pitchFamily="50" charset="-128"/>
              </a:rPr>
              <a:t>　</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　　　　　　　　　　　　　　 　より、以下の様な評価を行い選定した。</a:t>
            </a:r>
            <a:endParaRPr lang="ja-JP" altLang="en-US" sz="2400" dirty="0">
              <a:solidFill>
                <a:srgbClr val="FF0000"/>
              </a:solidFill>
              <a:latin typeface="ＭＳ Ｐゴシック" panose="020B0600070205080204" pitchFamily="50" charset="-128"/>
              <a:ea typeface="ＭＳ Ｐゴシック" panose="020B0600070205080204" pitchFamily="50" charset="-128"/>
            </a:endParaRPr>
          </a:p>
        </p:txBody>
      </p:sp>
    </p:spTree>
    <p:extLst>
      <p:ext uri="{BB962C8B-B14F-4D97-AF65-F5344CB8AC3E}">
        <p14:creationId xmlns:p14="http://schemas.microsoft.com/office/powerpoint/2010/main" val="17517013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スライド番号プレースホルダー 4"/>
          <p:cNvSpPr>
            <a:spLocks noGrp="1"/>
          </p:cNvSpPr>
          <p:nvPr>
            <p:ph type="sldNum" sz="quarter" idx="12"/>
          </p:nvPr>
        </p:nvSpPr>
        <p:spPr/>
        <p:txBody>
          <a:bodyPr/>
          <a:lstStyle/>
          <a:p>
            <a:fld id="{ECB34027-1BBD-4695-9139-46A40CDE6E67}" type="slidenum">
              <a:rPr kumimoji="1" lang="ja-JP" altLang="en-US" smtClean="0"/>
              <a:t>10</a:t>
            </a:fld>
            <a:endParaRPr kumimoji="1" lang="ja-JP" altLang="en-US"/>
          </a:p>
        </p:txBody>
      </p:sp>
      <p:sp>
        <p:nvSpPr>
          <p:cNvPr id="2" name="正方形/長方形 1"/>
          <p:cNvSpPr/>
          <p:nvPr/>
        </p:nvSpPr>
        <p:spPr>
          <a:xfrm>
            <a:off x="443248" y="2708920"/>
            <a:ext cx="8257504" cy="3816424"/>
          </a:xfrm>
          <a:prstGeom prst="rect">
            <a:avLst/>
          </a:prstGeom>
          <a:solidFill>
            <a:srgbClr val="99FF66"/>
          </a:solidFill>
        </p:spPr>
        <p:style>
          <a:lnRef idx="2">
            <a:schemeClr val="accent6"/>
          </a:lnRef>
          <a:fillRef idx="1">
            <a:schemeClr val="lt1"/>
          </a:fillRef>
          <a:effectRef idx="0">
            <a:schemeClr val="accent6"/>
          </a:effectRef>
          <a:fontRef idx="minor">
            <a:schemeClr val="dk1"/>
          </a:fontRef>
        </p:style>
        <p:txBody>
          <a:bodyPr rtlCol="0" anchor="t"/>
          <a:lstStyle/>
          <a:p>
            <a:r>
              <a:rPr kumimoji="1" lang="en-US" altLang="ja-JP" dirty="0" smtClean="0"/>
              <a:t>【</a:t>
            </a:r>
            <a:r>
              <a:rPr kumimoji="1" lang="ja-JP" altLang="en-US" dirty="0" smtClean="0"/>
              <a:t>調査のポイント</a:t>
            </a:r>
            <a:r>
              <a:rPr kumimoji="1" lang="en-US" altLang="ja-JP" dirty="0" smtClean="0"/>
              <a:t>】</a:t>
            </a:r>
            <a:endParaRPr kumimoji="1" lang="ja-JP" altLang="en-US" dirty="0" smtClean="0"/>
          </a:p>
          <a:p>
            <a:r>
              <a:rPr lang="ja-JP" altLang="en-US" dirty="0"/>
              <a:t>　</a:t>
            </a:r>
            <a:r>
              <a:rPr lang="ja-JP" altLang="en-US" dirty="0" smtClean="0"/>
              <a:t>　　</a:t>
            </a:r>
          </a:p>
          <a:p>
            <a:r>
              <a:rPr lang="ja-JP" altLang="en-US" dirty="0" smtClean="0"/>
              <a:t>　①</a:t>
            </a:r>
            <a:r>
              <a:rPr lang="ja-JP" altLang="en-US" dirty="0"/>
              <a:t>調査地区は、メンバー５名の５自治会エリア</a:t>
            </a:r>
            <a:r>
              <a:rPr lang="ja-JP" altLang="en-US" dirty="0" smtClean="0"/>
              <a:t>および高齢化</a:t>
            </a:r>
            <a:r>
              <a:rPr lang="ja-JP" altLang="en-US" dirty="0"/>
              <a:t>に向けた</a:t>
            </a:r>
          </a:p>
          <a:p>
            <a:r>
              <a:rPr lang="ja-JP" altLang="en-US" dirty="0"/>
              <a:t>　　対策を実施している自治会を中心に調査</a:t>
            </a:r>
          </a:p>
          <a:p>
            <a:r>
              <a:rPr lang="ja-JP" altLang="en-US" dirty="0" smtClean="0"/>
              <a:t>　　</a:t>
            </a:r>
            <a:endParaRPr lang="en-US" altLang="ja-JP" dirty="0" smtClean="0"/>
          </a:p>
          <a:p>
            <a:r>
              <a:rPr lang="ja-JP" altLang="en-US" dirty="0"/>
              <a:t>　</a:t>
            </a:r>
            <a:r>
              <a:rPr lang="ja-JP" altLang="en-US" dirty="0" smtClean="0"/>
              <a:t>②各自治会のエリア属性を以下の３パターンに分類し</a:t>
            </a:r>
            <a:r>
              <a:rPr lang="ja-JP" altLang="en-US" dirty="0"/>
              <a:t>調査を行った。 </a:t>
            </a:r>
            <a:r>
              <a:rPr lang="ja-JP" altLang="en-US" dirty="0" smtClean="0"/>
              <a:t>　</a:t>
            </a:r>
            <a:endParaRPr kumimoji="1" lang="ja-JP" altLang="en-US" dirty="0" smtClean="0"/>
          </a:p>
          <a:p>
            <a:r>
              <a:rPr lang="ja-JP" altLang="en-US" dirty="0"/>
              <a:t>　</a:t>
            </a:r>
            <a:r>
              <a:rPr lang="ja-JP" altLang="en-US" dirty="0" smtClean="0"/>
              <a:t>　●戸建のみ　</a:t>
            </a:r>
          </a:p>
          <a:p>
            <a:r>
              <a:rPr lang="ja-JP" altLang="en-US" dirty="0"/>
              <a:t>　</a:t>
            </a:r>
            <a:r>
              <a:rPr lang="ja-JP" altLang="en-US" dirty="0" smtClean="0"/>
              <a:t>　●マンション（団地）のみ</a:t>
            </a:r>
            <a:r>
              <a:rPr lang="ja-JP" altLang="en-US" dirty="0"/>
              <a:t>　</a:t>
            </a:r>
            <a:endParaRPr lang="ja-JP" altLang="en-US" dirty="0" smtClean="0"/>
          </a:p>
          <a:p>
            <a:r>
              <a:rPr lang="ja-JP" altLang="en-US" dirty="0"/>
              <a:t>　</a:t>
            </a:r>
            <a:r>
              <a:rPr lang="ja-JP" altLang="en-US" dirty="0" smtClean="0"/>
              <a:t>　●戸</a:t>
            </a:r>
            <a:r>
              <a:rPr lang="ja-JP" altLang="en-US" dirty="0"/>
              <a:t>建＋マンション（団地</a:t>
            </a:r>
            <a:r>
              <a:rPr lang="ja-JP" altLang="en-US" dirty="0" smtClean="0"/>
              <a:t>）の混在</a:t>
            </a:r>
          </a:p>
          <a:p>
            <a:endParaRPr lang="ja-JP" altLang="en-US" dirty="0"/>
          </a:p>
          <a:p>
            <a:r>
              <a:rPr lang="ja-JP" altLang="en-US" dirty="0" smtClean="0"/>
              <a:t>　</a:t>
            </a:r>
            <a:r>
              <a:rPr lang="ja-JP" altLang="en-US" dirty="0"/>
              <a:t>③調査項目を基本項目およびオプション項目に分類し調査を行った。</a:t>
            </a:r>
          </a:p>
          <a:p>
            <a:r>
              <a:rPr lang="ja-JP" altLang="en-US" dirty="0"/>
              <a:t>　　●自治会組織体制および業務を中心とした基本項目</a:t>
            </a:r>
          </a:p>
          <a:p>
            <a:r>
              <a:rPr lang="ja-JP" altLang="en-US" dirty="0"/>
              <a:t>　　</a:t>
            </a:r>
            <a:r>
              <a:rPr lang="ja-JP" altLang="en-US" dirty="0" smtClean="0"/>
              <a:t>●高齢化対策</a:t>
            </a:r>
            <a:r>
              <a:rPr lang="ja-JP" altLang="en-US" dirty="0"/>
              <a:t>を中心としたオプション項目</a:t>
            </a:r>
          </a:p>
          <a:p>
            <a:r>
              <a:rPr kumimoji="1" lang="ja-JP" altLang="en-US" dirty="0" smtClean="0"/>
              <a:t>　</a:t>
            </a:r>
            <a:r>
              <a:rPr lang="ja-JP" altLang="en-US" dirty="0"/>
              <a:t>　　</a:t>
            </a:r>
          </a:p>
          <a:p>
            <a:r>
              <a:rPr lang="ja-JP" altLang="en-US" dirty="0"/>
              <a:t>　</a:t>
            </a:r>
            <a:r>
              <a:rPr lang="ja-JP" altLang="en-US" dirty="0" smtClean="0"/>
              <a:t>　　　</a:t>
            </a:r>
            <a:endParaRPr kumimoji="1" lang="ja-JP" altLang="en-US" dirty="0" smtClean="0"/>
          </a:p>
          <a:p>
            <a:endParaRPr lang="ja-JP" altLang="en-US" dirty="0"/>
          </a:p>
          <a:p>
            <a:r>
              <a:rPr kumimoji="1" lang="ja-JP" altLang="en-US" dirty="0" smtClean="0"/>
              <a:t>　　</a:t>
            </a:r>
            <a:endParaRPr kumimoji="1" lang="ja-JP" altLang="en-US" dirty="0"/>
          </a:p>
        </p:txBody>
      </p:sp>
      <p:sp>
        <p:nvSpPr>
          <p:cNvPr id="8" name="角丸四角形 7"/>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schemeClr val="tx1"/>
                </a:solidFill>
              </a:rPr>
              <a:t>３．各地域自治会活動の</a:t>
            </a:r>
            <a:r>
              <a:rPr lang="ja-JP" altLang="en-US" sz="3200" dirty="0" smtClean="0">
                <a:solidFill>
                  <a:schemeClr val="tx1"/>
                </a:solidFill>
              </a:rPr>
              <a:t>現状①</a:t>
            </a:r>
            <a:endParaRPr lang="ja-JP" altLang="en-US" sz="3200" b="1" dirty="0">
              <a:solidFill>
                <a:schemeClr val="tx1"/>
              </a:solidFill>
              <a:latin typeface="AR P丸ゴシック体M" panose="020B0600010101010101" pitchFamily="50" charset="-128"/>
              <a:ea typeface="AR P丸ゴシック体M" panose="020B0600010101010101" pitchFamily="50" charset="-128"/>
            </a:endParaRPr>
          </a:p>
        </p:txBody>
      </p:sp>
      <p:sp>
        <p:nvSpPr>
          <p:cNvPr id="10" name="対角する 2 つの角を切り取った四角形 9"/>
          <p:cNvSpPr/>
          <p:nvPr/>
        </p:nvSpPr>
        <p:spPr>
          <a:xfrm>
            <a:off x="321358" y="1124744"/>
            <a:ext cx="8501284" cy="1152128"/>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400" dirty="0">
                <a:solidFill>
                  <a:srgbClr val="FF0000"/>
                </a:solidFill>
                <a:latin typeface="ＭＳ Ｐゴシック" panose="020B0600070205080204" pitchFamily="50" charset="-128"/>
                <a:ea typeface="ＭＳ Ｐゴシック" panose="020B0600070205080204" pitchFamily="50" charset="-128"/>
              </a:rPr>
              <a:t>≪各自治会の現状把握≫</a:t>
            </a:r>
          </a:p>
          <a:p>
            <a:r>
              <a:rPr lang="ja-JP" altLang="en-US" sz="2400" dirty="0" smtClean="0">
                <a:solidFill>
                  <a:srgbClr val="FF0000"/>
                </a:solidFill>
                <a:latin typeface="ＭＳ Ｐゴシック" panose="020B0600070205080204" pitchFamily="50" charset="-128"/>
                <a:ea typeface="ＭＳ Ｐゴシック" panose="020B0600070205080204" pitchFamily="50" charset="-128"/>
              </a:rPr>
              <a:t>高齢化</a:t>
            </a:r>
            <a:r>
              <a:rPr lang="ja-JP" altLang="en-US" sz="2400" dirty="0">
                <a:solidFill>
                  <a:srgbClr val="FF0000"/>
                </a:solidFill>
                <a:latin typeface="ＭＳ Ｐゴシック" panose="020B0600070205080204" pitchFamily="50" charset="-128"/>
                <a:ea typeface="ＭＳ Ｐゴシック" panose="020B0600070205080204" pitchFamily="50" charset="-128"/>
              </a:rPr>
              <a:t>を中心に各自治会の体制および組織等の現状把握を</a:t>
            </a:r>
          </a:p>
          <a:p>
            <a:r>
              <a:rPr lang="ja-JP" altLang="en-US" sz="2400" dirty="0">
                <a:solidFill>
                  <a:srgbClr val="FF0000"/>
                </a:solidFill>
                <a:latin typeface="ＭＳ Ｐゴシック" panose="020B0600070205080204" pitchFamily="50" charset="-128"/>
                <a:ea typeface="ＭＳ Ｐゴシック" panose="020B0600070205080204" pitchFamily="50" charset="-128"/>
              </a:rPr>
              <a:t>行う為、各メンバーの地域自治会を調査した。</a:t>
            </a:r>
          </a:p>
        </p:txBody>
      </p:sp>
    </p:spTree>
    <p:extLst>
      <p:ext uri="{BB962C8B-B14F-4D97-AF65-F5344CB8AC3E}">
        <p14:creationId xmlns:p14="http://schemas.microsoft.com/office/powerpoint/2010/main" val="28198484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スライド番号プレースホルダー 4"/>
          <p:cNvSpPr>
            <a:spLocks noGrp="1"/>
          </p:cNvSpPr>
          <p:nvPr>
            <p:ph type="sldNum" sz="quarter" idx="12"/>
          </p:nvPr>
        </p:nvSpPr>
        <p:spPr/>
        <p:txBody>
          <a:bodyPr/>
          <a:lstStyle/>
          <a:p>
            <a:fld id="{ECB34027-1BBD-4695-9139-46A40CDE6E67}" type="slidenum">
              <a:rPr kumimoji="1" lang="ja-JP" altLang="en-US" smtClean="0"/>
              <a:t>11</a:t>
            </a:fld>
            <a:endParaRPr kumimoji="1" lang="ja-JP" altLang="en-US"/>
          </a:p>
        </p:txBody>
      </p:sp>
      <p:sp>
        <p:nvSpPr>
          <p:cNvPr id="8" name="角丸四角形 7"/>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schemeClr val="tx1"/>
                </a:solidFill>
              </a:rPr>
              <a:t>３．各地域自治会活動の</a:t>
            </a:r>
            <a:r>
              <a:rPr lang="ja-JP" altLang="en-US" sz="3200" dirty="0" smtClean="0">
                <a:solidFill>
                  <a:schemeClr val="tx1"/>
                </a:solidFill>
              </a:rPr>
              <a:t>現状②</a:t>
            </a:r>
            <a:endParaRPr lang="ja-JP" altLang="en-US" sz="3200" b="1" dirty="0">
              <a:solidFill>
                <a:schemeClr val="tx1"/>
              </a:solidFill>
              <a:latin typeface="AR P丸ゴシック体M" panose="020B0600010101010101" pitchFamily="50" charset="-128"/>
              <a:ea typeface="AR P丸ゴシック体M" panose="020B0600010101010101" pitchFamily="50" charset="-128"/>
            </a:endParaRPr>
          </a:p>
        </p:txBody>
      </p:sp>
      <p:graphicFrame>
        <p:nvGraphicFramePr>
          <p:cNvPr id="6" name="表 5"/>
          <p:cNvGraphicFramePr>
            <a:graphicFrameLocks noGrp="1"/>
          </p:cNvGraphicFramePr>
          <p:nvPr>
            <p:extLst>
              <p:ext uri="{D42A27DB-BD31-4B8C-83A1-F6EECF244321}">
                <p14:modId xmlns:p14="http://schemas.microsoft.com/office/powerpoint/2010/main" val="3221376150"/>
              </p:ext>
            </p:extLst>
          </p:nvPr>
        </p:nvGraphicFramePr>
        <p:xfrm>
          <a:off x="262485" y="1628800"/>
          <a:ext cx="8619031" cy="4968552"/>
        </p:xfrm>
        <a:graphic>
          <a:graphicData uri="http://schemas.openxmlformats.org/drawingml/2006/table">
            <a:tbl>
              <a:tblPr firstRow="1" bandRow="1">
                <a:tableStyleId>{93296810-A885-4BE3-A3E7-6D5BEEA58F35}</a:tableStyleId>
              </a:tblPr>
              <a:tblGrid>
                <a:gridCol w="2149275"/>
                <a:gridCol w="792088"/>
                <a:gridCol w="1080120"/>
                <a:gridCol w="4597548"/>
              </a:tblGrid>
              <a:tr h="683104">
                <a:tc>
                  <a:txBody>
                    <a:bodyPr/>
                    <a:lstStyle/>
                    <a:p>
                      <a:pPr algn="ctr"/>
                      <a:r>
                        <a:rPr kumimoji="1" lang="ja-JP" altLang="en-US" sz="2000" b="1" dirty="0" smtClean="0">
                          <a:solidFill>
                            <a:schemeClr val="bg1"/>
                          </a:solidFill>
                          <a:latin typeface="ＭＳ Ｐゴシック" pitchFamily="50" charset="-128"/>
                          <a:ea typeface="ＭＳ Ｐゴシック" pitchFamily="50" charset="-128"/>
                        </a:rPr>
                        <a:t>調査地区</a:t>
                      </a:r>
                      <a:endParaRPr kumimoji="1" lang="ja-JP" altLang="en-US" sz="2000" b="1" dirty="0">
                        <a:solidFill>
                          <a:schemeClr val="bg1"/>
                        </a:solidFill>
                        <a:latin typeface="ＭＳ Ｐゴシック" pitchFamily="50" charset="-128"/>
                        <a:ea typeface="ＭＳ Ｐゴシック"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solidFill>
                            <a:schemeClr val="bg1"/>
                          </a:solidFill>
                          <a:latin typeface="ＭＳ Ｐゴシック" pitchFamily="50" charset="-128"/>
                          <a:ea typeface="ＭＳ Ｐゴシック" pitchFamily="50" charset="-128"/>
                        </a:rPr>
                        <a:t>地域属性</a:t>
                      </a:r>
                      <a:endParaRPr kumimoji="1" lang="ja-JP" altLang="en-US" sz="2000" b="1" dirty="0">
                        <a:solidFill>
                          <a:schemeClr val="bg1"/>
                        </a:solidFill>
                        <a:latin typeface="ＭＳ Ｐゴシック" pitchFamily="50" charset="-128"/>
                        <a:ea typeface="ＭＳ Ｐゴシック"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solidFill>
                            <a:schemeClr val="bg1"/>
                          </a:solidFill>
                          <a:latin typeface="ＭＳ Ｐゴシック" pitchFamily="50" charset="-128"/>
                          <a:ea typeface="ＭＳ Ｐゴシック" pitchFamily="50" charset="-128"/>
                        </a:rPr>
                        <a:t>戸数</a:t>
                      </a:r>
                      <a:endParaRPr kumimoji="1" lang="ja-JP" altLang="en-US" sz="2000" b="1" dirty="0">
                        <a:solidFill>
                          <a:schemeClr val="bg1"/>
                        </a:solidFill>
                        <a:latin typeface="ＭＳ Ｐゴシック" pitchFamily="50" charset="-128"/>
                        <a:ea typeface="ＭＳ Ｐゴシック"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kumimoji="1" lang="ja-JP" altLang="en-US" sz="2000" b="1" dirty="0" smtClean="0">
                          <a:solidFill>
                            <a:schemeClr val="bg1"/>
                          </a:solidFill>
                          <a:latin typeface="ＭＳ Ｐゴシック" pitchFamily="50" charset="-128"/>
                          <a:ea typeface="ＭＳ Ｐゴシック" pitchFamily="50" charset="-128"/>
                        </a:rPr>
                        <a:t>調査項目</a:t>
                      </a:r>
                      <a:endParaRPr kumimoji="1" lang="ja-JP" altLang="en-US" sz="2000" b="1" dirty="0">
                        <a:solidFill>
                          <a:schemeClr val="bg1"/>
                        </a:solidFill>
                        <a:latin typeface="ＭＳ Ｐゴシック" pitchFamily="50" charset="-128"/>
                        <a:ea typeface="ＭＳ Ｐゴシック" pitchFamily="50" charset="-128"/>
                      </a:endParaRPr>
                    </a:p>
                  </a:txBody>
                  <a:tcPr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699862">
                <a:tc>
                  <a:txBody>
                    <a:bodyPr/>
                    <a:lstStyle/>
                    <a:p>
                      <a:r>
                        <a:rPr kumimoji="1" lang="ja-JP" altLang="en-US" sz="2000" b="1" dirty="0" smtClean="0">
                          <a:latin typeface="ＭＳ Ｐゴシック" panose="020B0600070205080204" pitchFamily="50" charset="-128"/>
                          <a:ea typeface="ＭＳ Ｐゴシック" panose="020B0600070205080204" pitchFamily="50" charset="-128"/>
                        </a:rPr>
                        <a:t>①川越・伊勢原</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戸建</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３００</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rowSpan="6">
                  <a:txBody>
                    <a:bodyPr/>
                    <a:lstStyle/>
                    <a:p>
                      <a:pPr algn="l"/>
                      <a:r>
                        <a:rPr kumimoji="1" lang="ja-JP" altLang="en-US" sz="2000" b="1" u="sng" dirty="0" smtClean="0">
                          <a:solidFill>
                            <a:srgbClr val="FF0000"/>
                          </a:solidFill>
                          <a:latin typeface="ＭＳ Ｐゴシック" panose="020B0600070205080204" pitchFamily="50" charset="-128"/>
                          <a:ea typeface="ＭＳ Ｐゴシック" panose="020B0600070205080204" pitchFamily="50" charset="-128"/>
                        </a:rPr>
                        <a:t>基本項目</a:t>
                      </a:r>
                    </a:p>
                    <a:p>
                      <a:pPr algn="l"/>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p>
                      <a:pPr algn="l"/>
                      <a:r>
                        <a:rPr kumimoji="1" lang="ja-JP" altLang="en-US" sz="1800" b="1" dirty="0" smtClean="0">
                          <a:solidFill>
                            <a:schemeClr val="tx1"/>
                          </a:solidFill>
                          <a:latin typeface="ＭＳ Ｐゴシック" panose="020B0600070205080204" pitchFamily="50" charset="-128"/>
                          <a:ea typeface="ＭＳ Ｐゴシック" panose="020B0600070205080204" pitchFamily="50" charset="-128"/>
                        </a:rPr>
                        <a:t>①自治会エリアの位置づけ</a:t>
                      </a:r>
                    </a:p>
                    <a:p>
                      <a:pPr algn="l"/>
                      <a:r>
                        <a:rPr kumimoji="1" lang="ja-JP" altLang="en-US" sz="1800" b="1" dirty="0" smtClean="0">
                          <a:solidFill>
                            <a:schemeClr val="tx1"/>
                          </a:solidFill>
                          <a:latin typeface="ＭＳ Ｐゴシック" panose="020B0600070205080204" pitchFamily="50" charset="-128"/>
                          <a:ea typeface="ＭＳ Ｐゴシック" panose="020B0600070205080204" pitchFamily="50" charset="-128"/>
                        </a:rPr>
                        <a:t>②自治会の組織構成</a:t>
                      </a:r>
                    </a:p>
                    <a:p>
                      <a:pPr algn="l"/>
                      <a:r>
                        <a:rPr kumimoji="1" lang="ja-JP" altLang="en-US" sz="1800" b="1" dirty="0" smtClean="0">
                          <a:solidFill>
                            <a:schemeClr val="tx1"/>
                          </a:solidFill>
                          <a:latin typeface="ＭＳ Ｐゴシック" panose="020B0600070205080204" pitchFamily="50" charset="-128"/>
                          <a:ea typeface="ＭＳ Ｐゴシック" panose="020B0600070205080204" pitchFamily="50" charset="-128"/>
                        </a:rPr>
                        <a:t>③自治会の業務運営項目およびその内容</a:t>
                      </a:r>
                    </a:p>
                    <a:p>
                      <a:pPr algn="l"/>
                      <a:r>
                        <a:rPr kumimoji="1" lang="ja-JP" altLang="en-US" sz="1800" b="1" dirty="0" smtClean="0">
                          <a:solidFill>
                            <a:schemeClr val="tx1"/>
                          </a:solidFill>
                          <a:latin typeface="ＭＳ Ｐゴシック" panose="020B0600070205080204" pitchFamily="50" charset="-128"/>
                          <a:ea typeface="ＭＳ Ｐゴシック" panose="020B0600070205080204" pitchFamily="50" charset="-128"/>
                        </a:rPr>
                        <a:t>④自治会の現状の問題点および課題</a:t>
                      </a:r>
                    </a:p>
                    <a:p>
                      <a:pPr algn="l"/>
                      <a:r>
                        <a:rPr kumimoji="1" lang="ja-JP" altLang="en-US" sz="1800" b="1" dirty="0" smtClean="0">
                          <a:solidFill>
                            <a:schemeClr val="tx1"/>
                          </a:solidFill>
                          <a:latin typeface="ＭＳ Ｐゴシック" panose="020B0600070205080204" pitchFamily="50" charset="-128"/>
                          <a:ea typeface="ＭＳ Ｐゴシック" panose="020B0600070205080204" pitchFamily="50" charset="-128"/>
                        </a:rPr>
                        <a:t>⑤自治会の高齢化対策の取組み</a:t>
                      </a:r>
                    </a:p>
                    <a:p>
                      <a:pPr algn="l"/>
                      <a:r>
                        <a:rPr kumimoji="1" lang="ja-JP" altLang="en-US" sz="1800" b="1" dirty="0" smtClean="0">
                          <a:solidFill>
                            <a:schemeClr val="tx1"/>
                          </a:solidFill>
                          <a:latin typeface="ＭＳ Ｐゴシック" panose="020B0600070205080204" pitchFamily="50" charset="-128"/>
                          <a:ea typeface="ＭＳ Ｐゴシック" panose="020B0600070205080204" pitchFamily="50" charset="-128"/>
                        </a:rPr>
                        <a:t>⑥自治会の今後の改善策取組み</a:t>
                      </a:r>
                    </a:p>
                    <a:p>
                      <a:pPr algn="l"/>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p>
                      <a:pPr algn="l"/>
                      <a:r>
                        <a:rPr kumimoji="1" lang="ja-JP" altLang="en-US" sz="2000" b="1" u="sng" dirty="0" smtClean="0">
                          <a:solidFill>
                            <a:srgbClr val="FF0000"/>
                          </a:solidFill>
                          <a:latin typeface="ＭＳ Ｐゴシック" panose="020B0600070205080204" pitchFamily="50" charset="-128"/>
                          <a:ea typeface="ＭＳ Ｐゴシック" panose="020B0600070205080204" pitchFamily="50" charset="-128"/>
                        </a:rPr>
                        <a:t>オプション項目</a:t>
                      </a:r>
                    </a:p>
                    <a:p>
                      <a:pPr algn="l"/>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p>
                      <a:pPr algn="l"/>
                      <a:r>
                        <a:rPr kumimoji="1" lang="ja-JP" altLang="en-US" sz="1800" b="1" dirty="0" smtClean="0">
                          <a:solidFill>
                            <a:schemeClr val="tx1"/>
                          </a:solidFill>
                          <a:latin typeface="ＭＳ Ｐゴシック" panose="020B0600070205080204" pitchFamily="50" charset="-128"/>
                          <a:ea typeface="ＭＳ Ｐゴシック" panose="020B0600070205080204" pitchFamily="50" charset="-128"/>
                        </a:rPr>
                        <a:t>①地域の安全を守る活動</a:t>
                      </a:r>
                    </a:p>
                    <a:p>
                      <a:pPr algn="l"/>
                      <a:r>
                        <a:rPr kumimoji="1" lang="ja-JP" altLang="en-US" sz="1800" b="1" dirty="0" smtClean="0">
                          <a:solidFill>
                            <a:schemeClr val="tx1"/>
                          </a:solidFill>
                          <a:latin typeface="ＭＳ Ｐゴシック" panose="020B0600070205080204" pitchFamily="50" charset="-128"/>
                          <a:ea typeface="ＭＳ Ｐゴシック" panose="020B0600070205080204" pitchFamily="50" charset="-128"/>
                        </a:rPr>
                        <a:t>②地域の環境を守る活動</a:t>
                      </a:r>
                    </a:p>
                    <a:p>
                      <a:pPr algn="l"/>
                      <a:r>
                        <a:rPr kumimoji="1" lang="ja-JP" altLang="en-US" sz="1800" b="1" dirty="0" smtClean="0">
                          <a:solidFill>
                            <a:schemeClr val="tx1"/>
                          </a:solidFill>
                          <a:latin typeface="ＭＳ Ｐゴシック" panose="020B0600070205080204" pitchFamily="50" charset="-128"/>
                          <a:ea typeface="ＭＳ Ｐゴシック" panose="020B0600070205080204" pitchFamily="50" charset="-128"/>
                        </a:rPr>
                        <a:t>③地域の親睦をはかる活動</a:t>
                      </a:r>
                      <a:endParaRPr kumimoji="1" lang="ja-JP" altLang="en-US" sz="1800" b="1" dirty="0">
                        <a:solidFill>
                          <a:schemeClr val="tx1"/>
                        </a:solidFill>
                        <a:latin typeface="ＭＳ Ｐゴシック" panose="020B0600070205080204" pitchFamily="50" charset="-128"/>
                        <a:ea typeface="ＭＳ Ｐゴシック" panose="020B0600070205080204" pitchFamily="50" charset="-128"/>
                      </a:endParaRPr>
                    </a:p>
                  </a:txBody>
                  <a:tcP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699862">
                <a:tc>
                  <a:txBody>
                    <a:bodyPr/>
                    <a:lstStyle/>
                    <a:p>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②加須・下高柳</a:t>
                      </a: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戸建</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２９７</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vMerge="1">
                  <a:txBody>
                    <a:bodyPr/>
                    <a:lstStyle/>
                    <a:p>
                      <a:pPr algn="l"/>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625469">
                <a:tc>
                  <a:txBody>
                    <a:bodyPr/>
                    <a:lstStyle/>
                    <a:p>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③浦和・瀬ケ崎</a:t>
                      </a: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混在</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１</a:t>
                      </a:r>
                      <a:r>
                        <a:rPr kumimoji="1" lang="en-US" altLang="ja-JP" sz="2000" b="1" dirty="0" smtClean="0">
                          <a:solidFill>
                            <a:schemeClr val="tx1"/>
                          </a:solidFill>
                          <a:latin typeface="ＭＳ Ｐゴシック" panose="020B0600070205080204" pitchFamily="50" charset="-128"/>
                          <a:ea typeface="ＭＳ Ｐゴシック" panose="020B0600070205080204" pitchFamily="50" charset="-128"/>
                        </a:rPr>
                        <a:t>,</a:t>
                      </a: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７４０</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vMerge="1">
                  <a:txBody>
                    <a:bodyPr/>
                    <a:lstStyle/>
                    <a:p>
                      <a:pPr algn="l"/>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649874">
                <a:tc>
                  <a:txBody>
                    <a:bodyPr/>
                    <a:lstStyle/>
                    <a:p>
                      <a:r>
                        <a:rPr kumimoji="1" lang="zh-CN" altLang="en-US" sz="2000" b="1" dirty="0" smtClean="0">
                          <a:solidFill>
                            <a:schemeClr val="tx1"/>
                          </a:solidFill>
                          <a:latin typeface="ＭＳ Ｐゴシック" panose="020B0600070205080204" pitchFamily="50" charset="-128"/>
                          <a:ea typeface="ＭＳ Ｐゴシック" panose="020B0600070205080204" pitchFamily="50" charset="-128"/>
                        </a:rPr>
                        <a:t>④上尾</a:t>
                      </a: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a:t>
                      </a:r>
                      <a:r>
                        <a:rPr kumimoji="1" lang="zh-CN" altLang="en-US" sz="2000" b="1" dirty="0" smtClean="0">
                          <a:solidFill>
                            <a:schemeClr val="tx1"/>
                          </a:solidFill>
                          <a:latin typeface="ＭＳ Ｐゴシック" panose="020B0600070205080204" pitchFamily="50" charset="-128"/>
                          <a:ea typeface="ＭＳ Ｐゴシック" panose="020B0600070205080204" pitchFamily="50" charset="-128"/>
                        </a:rPr>
                        <a:t>原市</a:t>
                      </a:r>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混在</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２</a:t>
                      </a:r>
                      <a:r>
                        <a:rPr kumimoji="1" lang="en-US" altLang="ja-JP" sz="2000" b="1" dirty="0" smtClean="0">
                          <a:solidFill>
                            <a:schemeClr val="tx1"/>
                          </a:solidFill>
                          <a:latin typeface="ＭＳ Ｐゴシック" panose="020B0600070205080204" pitchFamily="50" charset="-128"/>
                          <a:ea typeface="ＭＳ Ｐゴシック" panose="020B0600070205080204" pitchFamily="50" charset="-128"/>
                        </a:rPr>
                        <a:t>,</a:t>
                      </a: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４２３</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vMerge="1">
                  <a:txBody>
                    <a:bodyPr/>
                    <a:lstStyle/>
                    <a:p>
                      <a:pPr algn="ctr"/>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vert="eaVert"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649874">
                <a:tc>
                  <a:txBody>
                    <a:bodyPr/>
                    <a:lstStyle/>
                    <a:p>
                      <a:r>
                        <a:rPr kumimoji="1" lang="zh-CN" altLang="en-US" sz="2000" b="1" dirty="0" smtClean="0">
                          <a:solidFill>
                            <a:schemeClr val="tx1"/>
                          </a:solidFill>
                          <a:latin typeface="ＭＳ Ｐゴシック" panose="020B0600070205080204" pitchFamily="50" charset="-128"/>
                          <a:ea typeface="ＭＳ Ｐゴシック" panose="020B0600070205080204" pitchFamily="50" charset="-128"/>
                        </a:rPr>
                        <a:t>⑤桶川</a:t>
                      </a: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a:t>
                      </a:r>
                      <a:r>
                        <a:rPr kumimoji="1" lang="zh-CN" altLang="en-US" sz="2000" b="1" dirty="0" smtClean="0">
                          <a:solidFill>
                            <a:schemeClr val="tx1"/>
                          </a:solidFill>
                          <a:latin typeface="ＭＳ Ｐゴシック" panose="020B0600070205080204" pitchFamily="50" charset="-128"/>
                          <a:ea typeface="ＭＳ Ｐゴシック" panose="020B0600070205080204" pitchFamily="50" charset="-128"/>
                        </a:rPr>
                        <a:t>上日出谷</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l"/>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戸建</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１０９</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vMerge="1">
                  <a:txBody>
                    <a:bodyPr/>
                    <a:lstStyle/>
                    <a:p>
                      <a:pPr algn="l"/>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r h="942571">
                <a:tc>
                  <a:txBody>
                    <a:bodyPr/>
                    <a:lstStyle/>
                    <a:p>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⑥上尾尾山台</a:t>
                      </a:r>
                      <a:endParaRPr kumimoji="1" lang="ja-JP" altLang="en-US" sz="2000" b="1" dirty="0">
                        <a:solidFill>
                          <a:schemeClr val="tx1"/>
                        </a:solidFill>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団地</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１</a:t>
                      </a:r>
                      <a:r>
                        <a:rPr kumimoji="1" lang="en-US" altLang="ja-JP" sz="2000" b="1" dirty="0" smtClean="0">
                          <a:solidFill>
                            <a:schemeClr val="tx1"/>
                          </a:solidFill>
                          <a:latin typeface="ＭＳ Ｐゴシック" panose="020B0600070205080204" pitchFamily="50" charset="-128"/>
                          <a:ea typeface="ＭＳ Ｐゴシック" panose="020B0600070205080204" pitchFamily="50" charset="-128"/>
                        </a:rPr>
                        <a:t>,</a:t>
                      </a:r>
                      <a:r>
                        <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rPr>
                        <a:t>７５２</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vMerge="1">
                  <a:txBody>
                    <a:bodyPr/>
                    <a:lstStyle/>
                    <a:p>
                      <a:pPr algn="l"/>
                      <a:endParaRPr kumimoji="1"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0228655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schemeClr val="tx1"/>
                </a:solidFill>
              </a:rPr>
              <a:t>３．各地域自治会活動の</a:t>
            </a:r>
            <a:r>
              <a:rPr lang="ja-JP" altLang="en-US" sz="3200" dirty="0" smtClean="0">
                <a:solidFill>
                  <a:schemeClr val="tx1"/>
                </a:solidFill>
              </a:rPr>
              <a:t>現状③</a:t>
            </a:r>
            <a:endParaRPr lang="ja-JP" altLang="en-US" sz="3200" b="1" dirty="0">
              <a:solidFill>
                <a:schemeClr val="tx1"/>
              </a:solidFill>
              <a:latin typeface="AR P丸ゴシック体M" panose="020B0600010101010101" pitchFamily="50" charset="-128"/>
              <a:ea typeface="AR P丸ゴシック体M" panose="020B0600010101010101" pitchFamily="50" charset="-128"/>
            </a:endParaRPr>
          </a:p>
        </p:txBody>
      </p:sp>
      <p:sp>
        <p:nvSpPr>
          <p:cNvPr id="3" name="対角する 2 つの角を切り取った四角形 2"/>
          <p:cNvSpPr/>
          <p:nvPr/>
        </p:nvSpPr>
        <p:spPr>
          <a:xfrm>
            <a:off x="321358" y="1124744"/>
            <a:ext cx="8501284" cy="1152128"/>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400" dirty="0" smtClean="0">
                <a:solidFill>
                  <a:srgbClr val="FF0000"/>
                </a:solidFill>
                <a:latin typeface="ＭＳ Ｐゴシック" panose="020B0600070205080204" pitchFamily="50" charset="-128"/>
                <a:ea typeface="ＭＳ Ｐゴシック" panose="020B0600070205080204" pitchFamily="50" charset="-128"/>
              </a:rPr>
              <a:t>≪調査対象の上尾尾山台団地概略≫</a:t>
            </a:r>
            <a:endParaRPr lang="ja-JP" altLang="en-US" sz="2400" dirty="0">
              <a:solidFill>
                <a:srgbClr val="FF0000"/>
              </a:solidFill>
              <a:latin typeface="ＭＳ Ｐゴシック" panose="020B0600070205080204" pitchFamily="50" charset="-128"/>
              <a:ea typeface="ＭＳ Ｐゴシック" panose="020B0600070205080204" pitchFamily="50" charset="-128"/>
            </a:endParaRPr>
          </a:p>
          <a:p>
            <a:r>
              <a:rPr lang="ja-JP" altLang="en-US" sz="2400" dirty="0" smtClean="0">
                <a:solidFill>
                  <a:srgbClr val="FF0000"/>
                </a:solidFill>
                <a:latin typeface="ＭＳ Ｐゴシック" panose="020B0600070205080204" pitchFamily="50" charset="-128"/>
                <a:ea typeface="ＭＳ Ｐゴシック" panose="020B0600070205080204" pitchFamily="50" charset="-128"/>
              </a:rPr>
              <a:t>高齢化</a:t>
            </a:r>
            <a:r>
              <a:rPr lang="ja-JP" altLang="en-US" sz="2400" dirty="0">
                <a:solidFill>
                  <a:srgbClr val="FF0000"/>
                </a:solidFill>
                <a:latin typeface="ＭＳ Ｐゴシック" panose="020B0600070205080204" pitchFamily="50" charset="-128"/>
                <a:ea typeface="ＭＳ Ｐゴシック" panose="020B0600070205080204" pitchFamily="50" charset="-128"/>
              </a:rPr>
              <a:t>を中心</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に自治会体制</a:t>
            </a:r>
            <a:r>
              <a:rPr lang="ja-JP" altLang="en-US" sz="2400" dirty="0">
                <a:solidFill>
                  <a:srgbClr val="FF0000"/>
                </a:solidFill>
                <a:latin typeface="ＭＳ Ｐゴシック" panose="020B0600070205080204" pitchFamily="50" charset="-128"/>
                <a:ea typeface="ＭＳ Ｐゴシック" panose="020B0600070205080204" pitchFamily="50" charset="-128"/>
              </a:rPr>
              <a:t>および</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組織運営等が確立し、</a:t>
            </a:r>
          </a:p>
          <a:p>
            <a:r>
              <a:rPr lang="ja-JP" altLang="en-US" sz="2400" dirty="0" smtClean="0">
                <a:solidFill>
                  <a:srgbClr val="FF0000"/>
                </a:solidFill>
                <a:latin typeface="ＭＳ Ｐゴシック" panose="020B0600070205080204" pitchFamily="50" charset="-128"/>
                <a:ea typeface="ＭＳ Ｐゴシック" panose="020B0600070205080204" pitchFamily="50" charset="-128"/>
              </a:rPr>
              <a:t>全国的に知られている尾山台団地の特徴を紹介する。</a:t>
            </a:r>
            <a:endParaRPr lang="ja-JP" altLang="en-US" sz="2400" dirty="0">
              <a:solidFill>
                <a:srgbClr val="FF0000"/>
              </a:solidFill>
              <a:latin typeface="ＭＳ Ｐゴシック" panose="020B0600070205080204" pitchFamily="50" charset="-128"/>
              <a:ea typeface="ＭＳ Ｐゴシック" panose="020B0600070205080204" pitchFamily="50" charset="-128"/>
            </a:endParaRPr>
          </a:p>
        </p:txBody>
      </p:sp>
      <p:graphicFrame>
        <p:nvGraphicFramePr>
          <p:cNvPr id="5" name="表 4"/>
          <p:cNvGraphicFramePr>
            <a:graphicFrameLocks noGrp="1"/>
          </p:cNvGraphicFramePr>
          <p:nvPr>
            <p:extLst>
              <p:ext uri="{D42A27DB-BD31-4B8C-83A1-F6EECF244321}">
                <p14:modId xmlns:p14="http://schemas.microsoft.com/office/powerpoint/2010/main" val="2053292422"/>
              </p:ext>
            </p:extLst>
          </p:nvPr>
        </p:nvGraphicFramePr>
        <p:xfrm>
          <a:off x="179512" y="2636912"/>
          <a:ext cx="8784976" cy="3828648"/>
        </p:xfrm>
        <a:graphic>
          <a:graphicData uri="http://schemas.openxmlformats.org/drawingml/2006/table">
            <a:tbl>
              <a:tblPr firstRow="1" bandRow="1">
                <a:tableStyleId>{5C22544A-7EE6-4342-B048-85BDC9FD1C3A}</a:tableStyleId>
              </a:tblPr>
              <a:tblGrid>
                <a:gridCol w="2075223"/>
                <a:gridCol w="6709753"/>
              </a:tblGrid>
              <a:tr h="432048">
                <a:tc>
                  <a:txBody>
                    <a:bodyPr/>
                    <a:lstStyle/>
                    <a:p>
                      <a:pPr algn="ctr"/>
                      <a:r>
                        <a:rPr kumimoji="1" lang="ja-JP" altLang="en-US" sz="2400" spc="1200" baseline="0" dirty="0" smtClean="0">
                          <a:solidFill>
                            <a:schemeClr val="tx1"/>
                          </a:solidFill>
                          <a:latin typeface="ＭＳ Ｐゴシック" pitchFamily="50" charset="-128"/>
                          <a:ea typeface="ＭＳ Ｐゴシック" pitchFamily="50" charset="-128"/>
                        </a:rPr>
                        <a:t>項目</a:t>
                      </a:r>
                      <a:endParaRPr kumimoji="1" lang="ja-JP" altLang="en-US" sz="2400" spc="1200" baseline="0" dirty="0">
                        <a:solidFill>
                          <a:schemeClr val="tx1"/>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kumimoji="1" lang="ja-JP" altLang="en-US" sz="2400" spc="1200" baseline="0" dirty="0" smtClean="0">
                          <a:solidFill>
                            <a:srgbClr val="FF0000"/>
                          </a:solidFill>
                          <a:latin typeface="ＭＳ Ｐゴシック" pitchFamily="50" charset="-128"/>
                          <a:ea typeface="ＭＳ Ｐゴシック" pitchFamily="50" charset="-128"/>
                        </a:rPr>
                        <a:t>特徴</a:t>
                      </a:r>
                      <a:endParaRPr kumimoji="1" lang="ja-JP" altLang="en-US" sz="2400" spc="1200" baseline="0" dirty="0">
                        <a:solidFill>
                          <a:srgbClr val="FF0000"/>
                        </a:solidFill>
                        <a:latin typeface="ＭＳ Ｐゴシック" pitchFamily="50" charset="-128"/>
                        <a:ea typeface="ＭＳ Ｐゴシック" pitchFamily="50" charset="-128"/>
                      </a:endParaRPr>
                    </a:p>
                  </a:txBody>
                  <a:tcPr anchor="ctr">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1080120">
                <a:tc>
                  <a:txBody>
                    <a:bodyPr/>
                    <a:lstStyle/>
                    <a:p>
                      <a:r>
                        <a:rPr lang="ja-JP" altLang="en-US" sz="1800" b="1" dirty="0" smtClean="0">
                          <a:latin typeface="ＭＳ Ｐゴシック" panose="020B0600070205080204" pitchFamily="50" charset="-128"/>
                          <a:ea typeface="ＭＳ Ｐゴシック" panose="020B0600070205080204" pitchFamily="50" charset="-128"/>
                        </a:rPr>
                        <a:t>①団地概要</a:t>
                      </a:r>
                      <a:endParaRPr lang="ja-JP" altLang="en-US" sz="1800" b="1" dirty="0">
                        <a:latin typeface="ＭＳ Ｐゴシック" panose="020B0600070205080204" pitchFamily="50" charset="-128"/>
                        <a:ea typeface="ＭＳ Ｐゴシック" panose="020B0600070205080204" pitchFamily="50" charset="-128"/>
                      </a:endParaRPr>
                    </a:p>
                  </a:txBody>
                  <a:tcPr anchor="ctr">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●（戸数等）　１</a:t>
                      </a:r>
                      <a:r>
                        <a:rPr lang="en-US" altLang="ja-JP" sz="1800" b="1" dirty="0" smtClean="0">
                          <a:solidFill>
                            <a:srgbClr val="FF0000"/>
                          </a:solidFill>
                          <a:latin typeface="ＭＳ Ｐゴシック" panose="020B0600070205080204" pitchFamily="50" charset="-128"/>
                          <a:ea typeface="ＭＳ Ｐゴシック" panose="020B0600070205080204" pitchFamily="50" charset="-128"/>
                        </a:rPr>
                        <a:t>,</a:t>
                      </a:r>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７６０戸　ＵＲ賃貸住宅</a:t>
                      </a:r>
                    </a:p>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●（人口）　１７５２世帯　３</a:t>
                      </a:r>
                      <a:r>
                        <a:rPr lang="en-US" altLang="ja-JP" sz="1800" b="1" dirty="0" smtClean="0">
                          <a:solidFill>
                            <a:srgbClr val="FF0000"/>
                          </a:solidFill>
                          <a:latin typeface="ＭＳ Ｐゴシック" panose="020B0600070205080204" pitchFamily="50" charset="-128"/>
                          <a:ea typeface="ＭＳ Ｐゴシック" panose="020B0600070205080204" pitchFamily="50" charset="-128"/>
                        </a:rPr>
                        <a:t>,</a:t>
                      </a:r>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１８０人</a:t>
                      </a:r>
                    </a:p>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●（高齢化率）　４０％　単身高齢者４３０人</a:t>
                      </a:r>
                    </a:p>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　　　　　　　　　　　　　　　　　　　　　　　　　　⇒市内有数の高齢化地区　</a:t>
                      </a:r>
                    </a:p>
                  </a:txBody>
                  <a:tcPr>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r>
              <a:tr h="994008">
                <a:tc>
                  <a:txBody>
                    <a:bodyPr/>
                    <a:lstStyle/>
                    <a:p>
                      <a:r>
                        <a:rPr lang="ja-JP" altLang="en-US" sz="1800" b="1" dirty="0" smtClean="0">
                          <a:latin typeface="ＭＳ Ｐゴシック" panose="020B0600070205080204" pitchFamily="50" charset="-128"/>
                          <a:ea typeface="ＭＳ Ｐゴシック" panose="020B0600070205080204" pitchFamily="50" charset="-128"/>
                        </a:rPr>
                        <a:t>②組織体制・運営</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●行政を含めた各関連組織（社協等）との連携が密。</a:t>
                      </a:r>
                    </a:p>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●高齢化に向けた安全・安心を中心とした組織体制。</a:t>
                      </a:r>
                    </a:p>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●ＮＰＯ法人事業（ふれあいねっと）による高齢者サービスの運営。</a:t>
                      </a:r>
                      <a:endParaRPr lang="ja-JP" altLang="en-US" sz="1800" b="1" dirty="0">
                        <a:solidFill>
                          <a:srgbClr val="FF0000"/>
                        </a:solidFill>
                        <a:latin typeface="ＭＳ Ｐゴシック" panose="020B0600070205080204" pitchFamily="50" charset="-128"/>
                        <a:ea typeface="ＭＳ Ｐゴシック" panose="020B0600070205080204" pitchFamily="50" charset="-128"/>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r>
              <a:tr h="994008">
                <a:tc>
                  <a:txBody>
                    <a:bodyPr/>
                    <a:lstStyle/>
                    <a:p>
                      <a:r>
                        <a:rPr lang="ja-JP" altLang="en-US" sz="1800" b="1" dirty="0" smtClean="0">
                          <a:latin typeface="ＭＳ Ｐゴシック" panose="020B0600070205080204" pitchFamily="50" charset="-128"/>
                          <a:ea typeface="ＭＳ Ｐゴシック" panose="020B0600070205080204" pitchFamily="50" charset="-128"/>
                        </a:rPr>
                        <a:t>③住民意識</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●高齢化を意識した自治会運営の意識が高い。</a:t>
                      </a:r>
                    </a:p>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●自治会役員の結束意識が高い。</a:t>
                      </a:r>
                    </a:p>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●ＩＴを活用した積極的なＰＲ活動意識が高い。</a:t>
                      </a:r>
                    </a:p>
                    <a:p>
                      <a:r>
                        <a:rPr lang="ja-JP" altLang="en-US" sz="1800" b="1" dirty="0" smtClean="0">
                          <a:solidFill>
                            <a:srgbClr val="FF0000"/>
                          </a:solidFill>
                          <a:latin typeface="ＭＳ Ｐゴシック" panose="020B0600070205080204" pitchFamily="50" charset="-128"/>
                          <a:ea typeface="ＭＳ Ｐゴシック" panose="020B0600070205080204" pitchFamily="50" charset="-128"/>
                        </a:rPr>
                        <a:t>●住民意識向上の醸成に積極的な推進を図る。</a:t>
                      </a:r>
                      <a:endParaRPr lang="ja-JP" altLang="en-US" sz="1800" b="1" dirty="0">
                        <a:solidFill>
                          <a:srgbClr val="FF0000"/>
                        </a:solidFill>
                        <a:latin typeface="ＭＳ Ｐゴシック" panose="020B0600070205080204" pitchFamily="50" charset="-128"/>
                        <a:ea typeface="ＭＳ Ｐゴシック" panose="020B0600070205080204" pitchFamily="50" charset="-128"/>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bl>
          </a:graphicData>
        </a:graphic>
      </p:graphicFrame>
      <p:sp>
        <p:nvSpPr>
          <p:cNvPr id="4" name="スライド番号プレースホルダー 3"/>
          <p:cNvSpPr>
            <a:spLocks noGrp="1"/>
          </p:cNvSpPr>
          <p:nvPr>
            <p:ph type="sldNum" sz="quarter" idx="12"/>
          </p:nvPr>
        </p:nvSpPr>
        <p:spPr/>
        <p:txBody>
          <a:bodyPr/>
          <a:lstStyle/>
          <a:p>
            <a:fld id="{D2D8002D-B5B0-4BAC-B1F6-782DDCCE6D9C}" type="slidenum">
              <a:rPr kumimoji="1" lang="ja-JP" altLang="en-US" smtClean="0"/>
              <a:t>12</a:t>
            </a:fld>
            <a:endParaRPr kumimoji="1" lang="ja-JP" altLang="en-US"/>
          </a:p>
        </p:txBody>
      </p:sp>
    </p:spTree>
    <p:extLst>
      <p:ext uri="{BB962C8B-B14F-4D97-AF65-F5344CB8AC3E}">
        <p14:creationId xmlns:p14="http://schemas.microsoft.com/office/powerpoint/2010/main" val="17370439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schemeClr val="tx1"/>
                </a:solidFill>
              </a:rPr>
              <a:t>３．各地域自治会活動の</a:t>
            </a:r>
            <a:r>
              <a:rPr lang="ja-JP" altLang="en-US" sz="3200" dirty="0" smtClean="0">
                <a:solidFill>
                  <a:schemeClr val="tx1"/>
                </a:solidFill>
              </a:rPr>
              <a:t>現状④</a:t>
            </a:r>
            <a:endParaRPr lang="ja-JP" altLang="en-US" sz="3200" b="1" dirty="0">
              <a:solidFill>
                <a:schemeClr val="tx1"/>
              </a:solidFill>
              <a:latin typeface="AR P丸ゴシック体M" panose="020B0600010101010101" pitchFamily="50" charset="-128"/>
              <a:ea typeface="AR P丸ゴシック体M" panose="020B0600010101010101" pitchFamily="50" charset="-128"/>
            </a:endParaRPr>
          </a:p>
        </p:txBody>
      </p:sp>
      <p:sp>
        <p:nvSpPr>
          <p:cNvPr id="4" name="スライド番号プレースホルダー 3"/>
          <p:cNvSpPr>
            <a:spLocks noGrp="1"/>
          </p:cNvSpPr>
          <p:nvPr>
            <p:ph type="sldNum" sz="quarter" idx="12"/>
          </p:nvPr>
        </p:nvSpPr>
        <p:spPr/>
        <p:txBody>
          <a:bodyPr/>
          <a:lstStyle/>
          <a:p>
            <a:fld id="{D2D8002D-B5B0-4BAC-B1F6-782DDCCE6D9C}" type="slidenum">
              <a:rPr kumimoji="1" lang="ja-JP" altLang="en-US" smtClean="0"/>
              <a:t>13</a:t>
            </a:fld>
            <a:endParaRPr kumimoji="1" lang="ja-JP" altLang="en-US"/>
          </a:p>
        </p:txBody>
      </p:sp>
      <p:pic>
        <p:nvPicPr>
          <p:cNvPr id="6" name="図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3608" y="2094572"/>
            <a:ext cx="7056784" cy="4704523"/>
          </a:xfrm>
          <a:prstGeom prst="rect">
            <a:avLst/>
          </a:prstGeom>
          <a:ln w="88900" cap="sq" cmpd="thickThin">
            <a:solidFill>
              <a:schemeClr val="accent1">
                <a:lumMod val="50000"/>
              </a:schemeClr>
            </a:solidFill>
            <a:prstDash val="solid"/>
            <a:miter lim="800000"/>
          </a:ln>
          <a:effectLst>
            <a:innerShdw blurRad="76200">
              <a:srgbClr val="000000"/>
            </a:innerShdw>
          </a:effectLst>
        </p:spPr>
      </p:pic>
      <p:sp>
        <p:nvSpPr>
          <p:cNvPr id="7" name="対角する 2 つの角を切り取った四角形 6"/>
          <p:cNvSpPr/>
          <p:nvPr/>
        </p:nvSpPr>
        <p:spPr>
          <a:xfrm>
            <a:off x="2314991" y="1216720"/>
            <a:ext cx="4538674" cy="720080"/>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尾山台団地へのヒアリング風景</a:t>
            </a:r>
            <a:endParaRPr lang="ja-JP" altLang="en-US" sz="2400" dirty="0">
              <a:solidFill>
                <a:srgbClr val="FF0000"/>
              </a:solidFill>
              <a:latin typeface="ＭＳ Ｐゴシック" panose="020B0600070205080204" pitchFamily="50" charset="-128"/>
              <a:ea typeface="ＭＳ Ｐゴシック" panose="020B0600070205080204" pitchFamily="50" charset="-128"/>
            </a:endParaRPr>
          </a:p>
        </p:txBody>
      </p:sp>
    </p:spTree>
    <p:extLst>
      <p:ext uri="{BB962C8B-B14F-4D97-AF65-F5344CB8AC3E}">
        <p14:creationId xmlns:p14="http://schemas.microsoft.com/office/powerpoint/2010/main" val="738952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４．各地域自治会活動の</a:t>
            </a:r>
            <a:r>
              <a:rPr lang="ja-JP" altLang="en-US" sz="3200" dirty="0" smtClean="0">
                <a:solidFill>
                  <a:prstClr val="black"/>
                </a:solidFill>
              </a:rPr>
              <a:t>分析①</a:t>
            </a:r>
            <a:endParaRPr lang="ja-JP" altLang="en-US" sz="3200" dirty="0">
              <a:solidFill>
                <a:prstClr val="black"/>
              </a:solidFill>
            </a:endParaRPr>
          </a:p>
        </p:txBody>
      </p:sp>
      <p:graphicFrame>
        <p:nvGraphicFramePr>
          <p:cNvPr id="6" name="表 5"/>
          <p:cNvGraphicFramePr>
            <a:graphicFrameLocks noGrp="1"/>
          </p:cNvGraphicFramePr>
          <p:nvPr>
            <p:extLst>
              <p:ext uri="{D42A27DB-BD31-4B8C-83A1-F6EECF244321}">
                <p14:modId xmlns:p14="http://schemas.microsoft.com/office/powerpoint/2010/main" val="716529162"/>
              </p:ext>
            </p:extLst>
          </p:nvPr>
        </p:nvGraphicFramePr>
        <p:xfrm>
          <a:off x="327236" y="1484783"/>
          <a:ext cx="8496944" cy="5208521"/>
        </p:xfrm>
        <a:graphic>
          <a:graphicData uri="http://schemas.openxmlformats.org/drawingml/2006/table">
            <a:tbl>
              <a:tblPr firstRow="1" bandRow="1">
                <a:tableStyleId>{5C22544A-7EE6-4342-B048-85BDC9FD1C3A}</a:tableStyleId>
              </a:tblPr>
              <a:tblGrid>
                <a:gridCol w="2228540"/>
                <a:gridCol w="6268404"/>
              </a:tblGrid>
              <a:tr h="556638">
                <a:tc>
                  <a:txBody>
                    <a:bodyPr/>
                    <a:lstStyle/>
                    <a:p>
                      <a:pPr algn="ctr"/>
                      <a:r>
                        <a:rPr kumimoji="1" lang="ja-JP" altLang="en-US" sz="2800" spc="1200" baseline="0" dirty="0" smtClean="0">
                          <a:solidFill>
                            <a:schemeClr val="tx1"/>
                          </a:solidFill>
                          <a:latin typeface="ＭＳ Ｐゴシック" pitchFamily="50" charset="-128"/>
                          <a:ea typeface="ＭＳ Ｐゴシック" pitchFamily="50" charset="-128"/>
                        </a:rPr>
                        <a:t>項目分類</a:t>
                      </a:r>
                      <a:endParaRPr kumimoji="1" lang="ja-JP" altLang="en-US" sz="2800" spc="1200" baseline="0" dirty="0">
                        <a:solidFill>
                          <a:schemeClr val="tx1"/>
                        </a:solidFill>
                        <a:latin typeface="ＭＳ Ｐゴシック" pitchFamily="50" charset="-128"/>
                        <a:ea typeface="ＭＳ Ｐゴシック" pitchFamily="50" charset="-128"/>
                      </a:endParaRPr>
                    </a:p>
                  </a:txBody>
                  <a:tcPr anchor="ctr">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kumimoji="1" lang="ja-JP" altLang="en-US" sz="2800" spc="1200" baseline="0" dirty="0" smtClean="0">
                          <a:solidFill>
                            <a:srgbClr val="FF0000"/>
                          </a:solidFill>
                          <a:latin typeface="ＭＳ Ｐゴシック" pitchFamily="50" charset="-128"/>
                          <a:ea typeface="ＭＳ Ｐゴシック" pitchFamily="50" charset="-128"/>
                        </a:rPr>
                        <a:t>調査項目に対する分析</a:t>
                      </a:r>
                      <a:endParaRPr kumimoji="1" lang="ja-JP" altLang="en-US" sz="2800" spc="1200" baseline="0" dirty="0">
                        <a:solidFill>
                          <a:srgbClr val="FF0000"/>
                        </a:solidFill>
                        <a:latin typeface="ＭＳ Ｐゴシック" pitchFamily="50" charset="-128"/>
                        <a:ea typeface="ＭＳ Ｐゴシック" pitchFamily="50" charset="-128"/>
                      </a:endParaRPr>
                    </a:p>
                  </a:txBody>
                  <a:tcPr anchor="ctr">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2390268">
                <a:tc>
                  <a:txBody>
                    <a:bodyPr/>
                    <a:lstStyle/>
                    <a:p>
                      <a:r>
                        <a:rPr lang="ja-JP" altLang="en-US" sz="2000" b="1" dirty="0" smtClean="0">
                          <a:latin typeface="ＭＳ Ｐゴシック" panose="020B0600070205080204" pitchFamily="50" charset="-128"/>
                          <a:ea typeface="ＭＳ Ｐゴシック" panose="020B0600070205080204" pitchFamily="50" charset="-128"/>
                        </a:rPr>
                        <a:t>①基本項目</a:t>
                      </a:r>
                      <a:endParaRPr lang="ja-JP" altLang="en-US" sz="2000" b="1" dirty="0">
                        <a:latin typeface="ＭＳ Ｐゴシック" panose="020B0600070205080204" pitchFamily="50" charset="-128"/>
                        <a:ea typeface="ＭＳ Ｐゴシック" panose="020B0600070205080204" pitchFamily="50" charset="-128"/>
                      </a:endParaRPr>
                    </a:p>
                  </a:txBody>
                  <a:tcPr anchor="ctr">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ja-JP" altLang="en-US" sz="2000" b="1" dirty="0" smtClean="0">
                          <a:solidFill>
                            <a:srgbClr val="FF0000"/>
                          </a:solidFill>
                          <a:latin typeface="ＭＳ Ｐゴシック" panose="020B0600070205080204" pitchFamily="50" charset="-128"/>
                          <a:ea typeface="ＭＳ Ｐゴシック" panose="020B0600070205080204" pitchFamily="50" charset="-128"/>
                        </a:rPr>
                        <a:t>各調査項目全体的に、●組織　●意識　●行政との連携　●会員間の連携、の観点で一戸建地域およびマンションを含めた混在地域共に大きな差異は無く、将来の高齢化に向けた視点がみられなかった。</a:t>
                      </a:r>
                    </a:p>
                    <a:p>
                      <a:r>
                        <a:rPr lang="ja-JP" altLang="en-US" sz="2000" b="1" dirty="0" smtClean="0">
                          <a:solidFill>
                            <a:srgbClr val="FF0000"/>
                          </a:solidFill>
                          <a:latin typeface="ＭＳ Ｐゴシック" panose="020B0600070205080204" pitchFamily="50" charset="-128"/>
                          <a:ea typeface="ＭＳ Ｐゴシック" panose="020B0600070205080204" pitchFamily="50" charset="-128"/>
                        </a:rPr>
                        <a:t>尚、本調査の一部である尾山台団地においては、高齢化に向けた活動が行われている。</a:t>
                      </a:r>
                    </a:p>
                  </a:txBody>
                  <a:tcPr anchor="ctr">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r>
              <a:tr h="2261615">
                <a:tc>
                  <a:txBody>
                    <a:bodyPr/>
                    <a:lstStyle/>
                    <a:p>
                      <a:r>
                        <a:rPr lang="ja-JP" altLang="en-US" sz="2000" b="1" dirty="0" smtClean="0">
                          <a:latin typeface="ＭＳ Ｐゴシック" panose="020B0600070205080204" pitchFamily="50" charset="-128"/>
                          <a:ea typeface="ＭＳ Ｐゴシック" panose="020B0600070205080204" pitchFamily="50" charset="-128"/>
                        </a:rPr>
                        <a:t>②オプション項目</a:t>
                      </a:r>
                      <a:endParaRPr lang="ja-JP" altLang="en-US" sz="2000" b="1" dirty="0">
                        <a:latin typeface="ＭＳ Ｐゴシック" panose="020B0600070205080204" pitchFamily="50" charset="-128"/>
                        <a:ea typeface="ＭＳ Ｐゴシック" panose="020B0600070205080204" pitchFamily="50" charset="-128"/>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ja-JP" altLang="en-US" sz="2000" b="1" dirty="0" smtClean="0">
                          <a:solidFill>
                            <a:srgbClr val="FF0000"/>
                          </a:solidFill>
                          <a:latin typeface="ＭＳ Ｐゴシック" panose="020B0600070205080204" pitchFamily="50" charset="-128"/>
                          <a:ea typeface="ＭＳ Ｐゴシック" panose="020B0600070205080204" pitchFamily="50" charset="-128"/>
                        </a:rPr>
                        <a:t>地域の安全・環境を守る活動及び親睦を図る活動において、高齢者を考慮した対策が構築されているかを調査したところ、いずれの自治会も従前の取り組みを踏襲したままであり、高齢者対策を課題と捉えつつも</a:t>
                      </a:r>
                      <a:r>
                        <a:rPr lang="ja-JP" altLang="en-US" sz="2000" b="1" smtClean="0">
                          <a:solidFill>
                            <a:srgbClr val="FF0000"/>
                          </a:solidFill>
                          <a:latin typeface="ＭＳ Ｐゴシック" panose="020B0600070205080204" pitchFamily="50" charset="-128"/>
                          <a:ea typeface="ＭＳ Ｐゴシック" panose="020B0600070205080204" pitchFamily="50" charset="-128"/>
                        </a:rPr>
                        <a:t>活動の取組に</a:t>
                      </a:r>
                      <a:r>
                        <a:rPr lang="ja-JP" altLang="en-US" sz="2000" b="1" dirty="0" smtClean="0">
                          <a:solidFill>
                            <a:srgbClr val="FF0000"/>
                          </a:solidFill>
                          <a:latin typeface="ＭＳ Ｐゴシック" panose="020B0600070205080204" pitchFamily="50" charset="-128"/>
                          <a:ea typeface="ＭＳ Ｐゴシック" panose="020B0600070205080204" pitchFamily="50" charset="-128"/>
                        </a:rPr>
                        <a:t>至っておらず、地域住民の意識も薄いことが分かった。</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r>
            </a:tbl>
          </a:graphicData>
        </a:graphic>
      </p:graphicFrame>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14</a:t>
            </a:fld>
            <a:endParaRPr kumimoji="1" lang="ja-JP" altLang="en-US"/>
          </a:p>
        </p:txBody>
      </p:sp>
    </p:spTree>
    <p:extLst>
      <p:ext uri="{BB962C8B-B14F-4D97-AF65-F5344CB8AC3E}">
        <p14:creationId xmlns:p14="http://schemas.microsoft.com/office/powerpoint/2010/main" val="20022649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４．各地域自治会活動の</a:t>
            </a:r>
            <a:r>
              <a:rPr lang="ja-JP" altLang="en-US" sz="3200" dirty="0" smtClean="0">
                <a:solidFill>
                  <a:prstClr val="black"/>
                </a:solidFill>
              </a:rPr>
              <a:t>分析②</a:t>
            </a:r>
            <a:endParaRPr lang="ja-JP" altLang="en-US" sz="3200" dirty="0">
              <a:solidFill>
                <a:prstClr val="black"/>
              </a:solidFill>
            </a:endParaRPr>
          </a:p>
        </p:txBody>
      </p:sp>
      <p:sp>
        <p:nvSpPr>
          <p:cNvPr id="7" name="下矢印 6"/>
          <p:cNvSpPr/>
          <p:nvPr/>
        </p:nvSpPr>
        <p:spPr>
          <a:xfrm>
            <a:off x="3167844" y="2213242"/>
            <a:ext cx="2808312" cy="711702"/>
          </a:xfrm>
          <a:prstGeom prst="downArrow">
            <a:avLst>
              <a:gd name="adj1" fmla="val 50000"/>
              <a:gd name="adj2" fmla="val 546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b="1" dirty="0" smtClean="0">
                <a:solidFill>
                  <a:schemeClr val="tx1"/>
                </a:solidFill>
                <a:latin typeface="ＭＳ Ｐゴシック" pitchFamily="50" charset="-128"/>
                <a:ea typeface="ＭＳ Ｐゴシック" pitchFamily="50" charset="-128"/>
              </a:rPr>
              <a:t>要因</a:t>
            </a:r>
            <a:endParaRPr kumimoji="1" lang="ja-JP" altLang="en-US" sz="2000" b="1" dirty="0">
              <a:solidFill>
                <a:schemeClr val="tx1"/>
              </a:solidFill>
              <a:latin typeface="ＭＳ Ｐゴシック" pitchFamily="50" charset="-128"/>
              <a:ea typeface="ＭＳ Ｐゴシック" pitchFamily="50" charset="-128"/>
            </a:endParaRPr>
          </a:p>
        </p:txBody>
      </p:sp>
      <p:grpSp>
        <p:nvGrpSpPr>
          <p:cNvPr id="3" name="グループ化 2"/>
          <p:cNvGrpSpPr/>
          <p:nvPr/>
        </p:nvGrpSpPr>
        <p:grpSpPr>
          <a:xfrm>
            <a:off x="1151620" y="2928826"/>
            <a:ext cx="6840760" cy="3501708"/>
            <a:chOff x="1151620" y="2928826"/>
            <a:chExt cx="6840760" cy="3501708"/>
          </a:xfrm>
        </p:grpSpPr>
        <p:sp>
          <p:nvSpPr>
            <p:cNvPr id="8" name="角丸四角形 7"/>
            <p:cNvSpPr/>
            <p:nvPr/>
          </p:nvSpPr>
          <p:spPr>
            <a:xfrm>
              <a:off x="1151620" y="2928826"/>
              <a:ext cx="6840760" cy="54659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r>
                <a:rPr lang="ja-JP" altLang="en-US" sz="2400" dirty="0" smtClean="0">
                  <a:solidFill>
                    <a:sysClr val="windowText" lastClr="000000"/>
                  </a:solidFill>
                  <a:latin typeface="ＭＳ Ｐゴシック" pitchFamily="50" charset="-128"/>
                  <a:ea typeface="ＭＳ Ｐゴシック" pitchFamily="50" charset="-128"/>
                </a:rPr>
                <a:t>①自治会</a:t>
              </a:r>
              <a:r>
                <a:rPr lang="ja-JP" altLang="en-US" sz="2400" dirty="0">
                  <a:solidFill>
                    <a:sysClr val="windowText" lastClr="000000"/>
                  </a:solidFill>
                  <a:latin typeface="ＭＳ Ｐゴシック" pitchFamily="50" charset="-128"/>
                  <a:ea typeface="ＭＳ Ｐゴシック" pitchFamily="50" charset="-128"/>
                </a:rPr>
                <a:t>組織や運営の</a:t>
              </a:r>
              <a:r>
                <a:rPr lang="ja-JP" altLang="en-US" sz="2400" dirty="0" smtClean="0">
                  <a:solidFill>
                    <a:sysClr val="windowText" lastClr="000000"/>
                  </a:solidFill>
                  <a:latin typeface="ＭＳ Ｐゴシック" pitchFamily="50" charset="-128"/>
                  <a:ea typeface="ＭＳ Ｐゴシック" pitchFamily="50" charset="-128"/>
                </a:rPr>
                <a:t>形骸化</a:t>
              </a:r>
              <a:endParaRPr lang="ja-JP" altLang="en-US" sz="2400" dirty="0">
                <a:solidFill>
                  <a:sysClr val="windowText" lastClr="000000"/>
                </a:solidFill>
                <a:latin typeface="ＭＳ Ｐゴシック" pitchFamily="50" charset="-128"/>
                <a:ea typeface="ＭＳ Ｐゴシック" pitchFamily="50" charset="-128"/>
              </a:endParaRPr>
            </a:p>
          </p:txBody>
        </p:sp>
        <p:sp>
          <p:nvSpPr>
            <p:cNvPr id="9" name="角丸四角形 8"/>
            <p:cNvSpPr/>
            <p:nvPr/>
          </p:nvSpPr>
          <p:spPr>
            <a:xfrm>
              <a:off x="1151620" y="3475422"/>
              <a:ext cx="6840760" cy="51621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r>
                <a:rPr lang="ja-JP" altLang="en-US" sz="2400" dirty="0">
                  <a:solidFill>
                    <a:sysClr val="windowText" lastClr="000000"/>
                  </a:solidFill>
                  <a:latin typeface="ＭＳ Ｐゴシック" pitchFamily="50" charset="-128"/>
                  <a:ea typeface="ＭＳ Ｐゴシック" pitchFamily="50" charset="-128"/>
                </a:rPr>
                <a:t>②住民の自治会活動に対する意識の低迷化</a:t>
              </a:r>
            </a:p>
          </p:txBody>
        </p:sp>
        <p:sp>
          <p:nvSpPr>
            <p:cNvPr id="10" name="角丸四角形 9"/>
            <p:cNvSpPr/>
            <p:nvPr/>
          </p:nvSpPr>
          <p:spPr>
            <a:xfrm>
              <a:off x="1151620" y="3991638"/>
              <a:ext cx="6840760" cy="50405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r>
                <a:rPr lang="ja-JP" altLang="en-US" sz="2400" dirty="0">
                  <a:solidFill>
                    <a:sysClr val="windowText" lastClr="000000"/>
                  </a:solidFill>
                  <a:latin typeface="ＭＳ Ｐゴシック" pitchFamily="50" charset="-128"/>
                  <a:ea typeface="ＭＳ Ｐゴシック" pitchFamily="50" charset="-128"/>
                </a:rPr>
                <a:t>③自治会と行政等の連携不足</a:t>
              </a:r>
            </a:p>
          </p:txBody>
        </p:sp>
        <p:sp>
          <p:nvSpPr>
            <p:cNvPr id="11" name="角丸四角形 10"/>
            <p:cNvSpPr/>
            <p:nvPr/>
          </p:nvSpPr>
          <p:spPr>
            <a:xfrm>
              <a:off x="1151620" y="4495694"/>
              <a:ext cx="6840760" cy="50405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r>
                <a:rPr lang="ja-JP" altLang="en-US" sz="2400" dirty="0" smtClean="0">
                  <a:solidFill>
                    <a:sysClr val="windowText" lastClr="000000"/>
                  </a:solidFill>
                  <a:latin typeface="ＭＳ Ｐゴシック" pitchFamily="50" charset="-128"/>
                  <a:ea typeface="ＭＳ Ｐゴシック" pitchFamily="50" charset="-128"/>
                </a:rPr>
                <a:t>④</a:t>
              </a:r>
              <a:r>
                <a:rPr lang="ja-JP" altLang="en-US" sz="2400" dirty="0">
                  <a:solidFill>
                    <a:sysClr val="windowText" lastClr="000000"/>
                  </a:solidFill>
                  <a:latin typeface="ＭＳ Ｐゴシック" pitchFamily="50" charset="-128"/>
                  <a:ea typeface="ＭＳ Ｐゴシック" pitchFamily="50" charset="-128"/>
                </a:rPr>
                <a:t>地域住民間のコミニケーション不足</a:t>
              </a:r>
            </a:p>
          </p:txBody>
        </p:sp>
        <p:sp>
          <p:nvSpPr>
            <p:cNvPr id="12" name="角丸四角形 11"/>
            <p:cNvSpPr/>
            <p:nvPr/>
          </p:nvSpPr>
          <p:spPr>
            <a:xfrm>
              <a:off x="1151620" y="5009126"/>
              <a:ext cx="6840760" cy="45793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r>
                <a:rPr lang="ja-JP" altLang="en-US" sz="2400" dirty="0" smtClean="0">
                  <a:solidFill>
                    <a:sysClr val="windowText" lastClr="000000"/>
                  </a:solidFill>
                  <a:latin typeface="ＭＳ Ｐゴシック" pitchFamily="50" charset="-128"/>
                  <a:ea typeface="ＭＳ Ｐゴシック" pitchFamily="50" charset="-128"/>
                </a:rPr>
                <a:t>⑤自治会活動の比重がイベント中心</a:t>
              </a:r>
              <a:endParaRPr lang="ja-JP" altLang="en-US" sz="2400" dirty="0">
                <a:solidFill>
                  <a:sysClr val="windowText" lastClr="000000"/>
                </a:solidFill>
                <a:latin typeface="ＭＳ Ｐゴシック" pitchFamily="50" charset="-128"/>
                <a:ea typeface="ＭＳ Ｐゴシック" pitchFamily="50" charset="-128"/>
              </a:endParaRPr>
            </a:p>
          </p:txBody>
        </p:sp>
        <p:sp>
          <p:nvSpPr>
            <p:cNvPr id="13" name="角丸四角形 12"/>
            <p:cNvSpPr/>
            <p:nvPr/>
          </p:nvSpPr>
          <p:spPr>
            <a:xfrm>
              <a:off x="1151620" y="5467064"/>
              <a:ext cx="6840760" cy="46114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r>
                <a:rPr lang="ja-JP" altLang="en-US" sz="2400" dirty="0">
                  <a:solidFill>
                    <a:sysClr val="windowText" lastClr="000000"/>
                  </a:solidFill>
                  <a:latin typeface="ＭＳ Ｐゴシック" pitchFamily="50" charset="-128"/>
                  <a:ea typeface="ＭＳ Ｐゴシック" pitchFamily="50" charset="-128"/>
                </a:rPr>
                <a:t>⑥</a:t>
              </a:r>
              <a:r>
                <a:rPr lang="ja-JP" altLang="en-US" sz="2400" dirty="0" smtClean="0">
                  <a:solidFill>
                    <a:sysClr val="windowText" lastClr="000000"/>
                  </a:solidFill>
                  <a:latin typeface="ＭＳ Ｐゴシック" pitchFamily="50" charset="-128"/>
                  <a:ea typeface="ＭＳ Ｐゴシック" pitchFamily="50" charset="-128"/>
                </a:rPr>
                <a:t>安全および環境</a:t>
              </a:r>
              <a:r>
                <a:rPr lang="ja-JP" altLang="en-US" sz="2400" dirty="0">
                  <a:solidFill>
                    <a:sysClr val="windowText" lastClr="000000"/>
                  </a:solidFill>
                  <a:latin typeface="ＭＳ Ｐゴシック" pitchFamily="50" charset="-128"/>
                  <a:ea typeface="ＭＳ Ｐゴシック" pitchFamily="50" charset="-128"/>
                </a:rPr>
                <a:t>を</a:t>
              </a:r>
              <a:r>
                <a:rPr lang="ja-JP" altLang="en-US" sz="2400" dirty="0" smtClean="0">
                  <a:solidFill>
                    <a:sysClr val="windowText" lastClr="000000"/>
                  </a:solidFill>
                  <a:latin typeface="ＭＳ Ｐゴシック" pitchFamily="50" charset="-128"/>
                  <a:ea typeface="ＭＳ Ｐゴシック" pitchFamily="50" charset="-128"/>
                </a:rPr>
                <a:t>守る意識が低く活動不足</a:t>
              </a:r>
              <a:endParaRPr lang="ja-JP" altLang="en-US" sz="2400" dirty="0">
                <a:solidFill>
                  <a:sysClr val="windowText" lastClr="000000"/>
                </a:solidFill>
                <a:latin typeface="ＭＳ Ｐゴシック" pitchFamily="50" charset="-128"/>
                <a:ea typeface="ＭＳ Ｐゴシック" pitchFamily="50" charset="-128"/>
              </a:endParaRPr>
            </a:p>
          </p:txBody>
        </p:sp>
        <p:sp>
          <p:nvSpPr>
            <p:cNvPr id="14" name="角丸四角形 13"/>
            <p:cNvSpPr/>
            <p:nvPr/>
          </p:nvSpPr>
          <p:spPr>
            <a:xfrm>
              <a:off x="1151620" y="5939668"/>
              <a:ext cx="6840760" cy="49086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r>
                <a:rPr lang="ja-JP" altLang="en-US" sz="2400" dirty="0" smtClean="0">
                  <a:solidFill>
                    <a:sysClr val="windowText" lastClr="000000"/>
                  </a:solidFill>
                  <a:latin typeface="ＭＳ Ｐゴシック" pitchFamily="50" charset="-128"/>
                  <a:ea typeface="ＭＳ Ｐゴシック" pitchFamily="50" charset="-128"/>
                </a:rPr>
                <a:t>⑦高齢化に向けた親睦活動の取組不足</a:t>
              </a:r>
              <a:endParaRPr lang="ja-JP" altLang="en-US" sz="2400" dirty="0">
                <a:solidFill>
                  <a:sysClr val="windowText" lastClr="000000"/>
                </a:solidFill>
                <a:latin typeface="ＭＳ Ｐゴシック" pitchFamily="50" charset="-128"/>
                <a:ea typeface="ＭＳ Ｐゴシック" pitchFamily="50" charset="-128"/>
              </a:endParaRPr>
            </a:p>
          </p:txBody>
        </p:sp>
      </p:grpSp>
      <p:sp>
        <p:nvSpPr>
          <p:cNvPr id="16" name="対角する 2 つの角を切り取った四角形 15"/>
          <p:cNvSpPr/>
          <p:nvPr/>
        </p:nvSpPr>
        <p:spPr>
          <a:xfrm>
            <a:off x="321358" y="1268760"/>
            <a:ext cx="8501284" cy="936104"/>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400" dirty="0">
                <a:solidFill>
                  <a:srgbClr val="FF0000"/>
                </a:solidFill>
                <a:latin typeface="ＭＳ Ｐゴシック" panose="020B0600070205080204" pitchFamily="50" charset="-128"/>
                <a:ea typeface="ＭＳ Ｐゴシック" panose="020B0600070205080204" pitchFamily="50" charset="-128"/>
              </a:rPr>
              <a:t>各自治会活動調査の分析</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結果から、要因と</a:t>
            </a:r>
            <a:r>
              <a:rPr lang="ja-JP" altLang="en-US" sz="2400" dirty="0">
                <a:solidFill>
                  <a:srgbClr val="FF0000"/>
                </a:solidFill>
                <a:latin typeface="ＭＳ Ｐゴシック" panose="020B0600070205080204" pitchFamily="50" charset="-128"/>
                <a:ea typeface="ＭＳ Ｐゴシック" panose="020B0600070205080204" pitchFamily="50" charset="-128"/>
              </a:rPr>
              <a:t>して以下</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の所見</a:t>
            </a:r>
            <a:r>
              <a:rPr lang="ja-JP" altLang="en-US" sz="2400" dirty="0">
                <a:solidFill>
                  <a:srgbClr val="FF0000"/>
                </a:solidFill>
                <a:latin typeface="ＭＳ Ｐゴシック" panose="020B0600070205080204" pitchFamily="50" charset="-128"/>
                <a:ea typeface="ＭＳ Ｐゴシック" panose="020B0600070205080204" pitchFamily="50" charset="-128"/>
              </a:rPr>
              <a:t>が</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挙げられる</a:t>
            </a:r>
            <a:r>
              <a:rPr lang="ja-JP" altLang="en-US" sz="2400" dirty="0">
                <a:solidFill>
                  <a:srgbClr val="FF0000"/>
                </a:solidFill>
                <a:latin typeface="ＭＳ Ｐゴシック" panose="020B0600070205080204" pitchFamily="50" charset="-128"/>
                <a:ea typeface="ＭＳ Ｐゴシック" panose="020B0600070205080204" pitchFamily="50" charset="-128"/>
              </a:rPr>
              <a:t>。</a:t>
            </a: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15</a:t>
            </a:fld>
            <a:endParaRPr kumimoji="1" lang="ja-JP" altLang="en-US"/>
          </a:p>
        </p:txBody>
      </p:sp>
    </p:spTree>
    <p:extLst>
      <p:ext uri="{BB962C8B-B14F-4D97-AF65-F5344CB8AC3E}">
        <p14:creationId xmlns:p14="http://schemas.microsoft.com/office/powerpoint/2010/main" val="924143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グラフ 14"/>
          <p:cNvGraphicFramePr/>
          <p:nvPr>
            <p:extLst>
              <p:ext uri="{D42A27DB-BD31-4B8C-83A1-F6EECF244321}">
                <p14:modId xmlns:p14="http://schemas.microsoft.com/office/powerpoint/2010/main" val="253325484"/>
              </p:ext>
            </p:extLst>
          </p:nvPr>
        </p:nvGraphicFramePr>
        <p:xfrm>
          <a:off x="357678" y="1412776"/>
          <a:ext cx="8428644" cy="5184576"/>
        </p:xfrm>
        <a:graphic>
          <a:graphicData uri="http://schemas.openxmlformats.org/drawingml/2006/chart">
            <c:chart xmlns:c="http://schemas.openxmlformats.org/drawingml/2006/chart" xmlns:r="http://schemas.openxmlformats.org/officeDocument/2006/relationships" r:id="rId2"/>
          </a:graphicData>
        </a:graphic>
      </p:graphicFrame>
      <p:sp>
        <p:nvSpPr>
          <p:cNvPr id="16" name="角丸四角形 15"/>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４．各地域自治会活動の</a:t>
            </a:r>
            <a:r>
              <a:rPr lang="ja-JP" altLang="en-US" sz="3200" dirty="0" smtClean="0">
                <a:solidFill>
                  <a:prstClr val="black"/>
                </a:solidFill>
              </a:rPr>
              <a:t>分析③</a:t>
            </a:r>
            <a:endParaRPr lang="ja-JP" altLang="en-US" sz="3200" dirty="0">
              <a:solidFill>
                <a:prstClr val="black"/>
              </a:solidFill>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16</a:t>
            </a:fld>
            <a:endParaRPr kumimoji="1" lang="ja-JP" altLang="en-US"/>
          </a:p>
        </p:txBody>
      </p:sp>
    </p:spTree>
    <p:extLst>
      <p:ext uri="{BB962C8B-B14F-4D97-AF65-F5344CB8AC3E}">
        <p14:creationId xmlns:p14="http://schemas.microsoft.com/office/powerpoint/2010/main" val="32525969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角丸四角形 15"/>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４．各地域自治会活動の</a:t>
            </a:r>
            <a:r>
              <a:rPr lang="ja-JP" altLang="en-US" sz="3200" dirty="0" smtClean="0">
                <a:solidFill>
                  <a:prstClr val="black"/>
                </a:solidFill>
              </a:rPr>
              <a:t>分析④</a:t>
            </a:r>
            <a:endParaRPr lang="ja-JP" altLang="en-US" sz="3200" dirty="0">
              <a:solidFill>
                <a:prstClr val="black"/>
              </a:solidFill>
            </a:endParaRPr>
          </a:p>
        </p:txBody>
      </p:sp>
      <p:graphicFrame>
        <p:nvGraphicFramePr>
          <p:cNvPr id="3" name="グラフ 2"/>
          <p:cNvGraphicFramePr/>
          <p:nvPr>
            <p:extLst>
              <p:ext uri="{D42A27DB-BD31-4B8C-83A1-F6EECF244321}">
                <p14:modId xmlns:p14="http://schemas.microsoft.com/office/powerpoint/2010/main" val="60905955"/>
              </p:ext>
            </p:extLst>
          </p:nvPr>
        </p:nvGraphicFramePr>
        <p:xfrm>
          <a:off x="319820" y="1412776"/>
          <a:ext cx="8504360" cy="5112568"/>
        </p:xfrm>
        <a:graphic>
          <a:graphicData uri="http://schemas.openxmlformats.org/drawingml/2006/chart">
            <c:chart xmlns:c="http://schemas.openxmlformats.org/drawingml/2006/chart" xmlns:r="http://schemas.openxmlformats.org/officeDocument/2006/relationships" r:id="rId2"/>
          </a:graphicData>
        </a:graphic>
      </p:graphicFrame>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17</a:t>
            </a:fld>
            <a:endParaRPr kumimoji="1" lang="ja-JP" altLang="en-US"/>
          </a:p>
        </p:txBody>
      </p:sp>
    </p:spTree>
    <p:extLst>
      <p:ext uri="{BB962C8B-B14F-4D97-AF65-F5344CB8AC3E}">
        <p14:creationId xmlns:p14="http://schemas.microsoft.com/office/powerpoint/2010/main" val="16465685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５．地域自治会活動に対するコンセプト</a:t>
            </a: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18</a:t>
            </a:fld>
            <a:endParaRPr kumimoji="1" lang="ja-JP" altLang="en-US"/>
          </a:p>
        </p:txBody>
      </p:sp>
      <p:sp>
        <p:nvSpPr>
          <p:cNvPr id="3" name="正方形/長方形 2"/>
          <p:cNvSpPr/>
          <p:nvPr/>
        </p:nvSpPr>
        <p:spPr>
          <a:xfrm>
            <a:off x="0" y="1988840"/>
            <a:ext cx="9144000" cy="4524315"/>
          </a:xfrm>
          <a:prstGeom prst="rect">
            <a:avLst/>
          </a:prstGeom>
          <a:solidFill>
            <a:srgbClr val="99FF66"/>
          </a:solidFill>
          <a:ln w="38100">
            <a:solidFill>
              <a:schemeClr val="tx1"/>
            </a:solidFill>
          </a:ln>
        </p:spPr>
        <p:txBody>
          <a:bodyPr wrap="square">
            <a:spAutoFit/>
          </a:bodyPr>
          <a:lstStyle/>
          <a:p>
            <a:r>
              <a:rPr lang="ja-JP" altLang="en-US" sz="2400" dirty="0"/>
              <a:t>「向こう三軒両隣」、昔に見える長屋生活の風景は、若い人たちは聞いても分らないかもしれません。何かあったらお互いが助け合える最小限度の「付合いの基本」でした。</a:t>
            </a:r>
          </a:p>
          <a:p>
            <a:r>
              <a:rPr lang="ja-JP" altLang="en-US" sz="2400" dirty="0"/>
              <a:t>　現代社会は、時代の変化とともに価値観や生活形態が多様化し、住民と地域の関わりが希薄となりつつあります。地域が本来持っているお互いに協力し、助け合う機能が低下して</a:t>
            </a:r>
            <a:r>
              <a:rPr lang="ja-JP" altLang="en-US" sz="2400" dirty="0" smtClean="0"/>
              <a:t>います。</a:t>
            </a:r>
            <a:endParaRPr lang="ja-JP" altLang="en-US" sz="2400" dirty="0"/>
          </a:p>
          <a:p>
            <a:r>
              <a:rPr lang="ja-JP" altLang="en-US" sz="2400" dirty="0"/>
              <a:t>　また、少子高齢化や核家族化が進む中、地域では高齢者世帯や高齢単身世帯の増加といった課題が大きくなって</a:t>
            </a:r>
            <a:r>
              <a:rPr lang="ja-JP" altLang="en-US" sz="2400" dirty="0" smtClean="0"/>
              <a:t>います。</a:t>
            </a:r>
            <a:endParaRPr lang="ja-JP" altLang="en-US" sz="2400" dirty="0"/>
          </a:p>
          <a:p>
            <a:r>
              <a:rPr lang="ja-JP" altLang="en-US" sz="2400" dirty="0"/>
              <a:t>　そのため、私たちグループとしては、それぞれの地域に住むみんなが、地域の目指す方向性を共有し、自らの力で住みよいまちづくりに取組み、地域の連帯感に支えられた地域コミュニティの再生を進める活動と組織づくりに貢献したいと考えております。</a:t>
            </a:r>
          </a:p>
        </p:txBody>
      </p:sp>
      <p:cxnSp>
        <p:nvCxnSpPr>
          <p:cNvPr id="6" name="直線コネクタ 5"/>
          <p:cNvCxnSpPr/>
          <p:nvPr/>
        </p:nvCxnSpPr>
        <p:spPr>
          <a:xfrm>
            <a:off x="179512" y="4149080"/>
            <a:ext cx="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25437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姿①</a:t>
            </a:r>
            <a:endParaRPr lang="ja-JP" altLang="en-US" sz="3200" dirty="0">
              <a:solidFill>
                <a:prstClr val="black"/>
              </a:solidFill>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19</a:t>
            </a:fld>
            <a:endParaRPr kumimoji="1" lang="ja-JP" altLang="en-US"/>
          </a:p>
        </p:txBody>
      </p:sp>
      <p:grpSp>
        <p:nvGrpSpPr>
          <p:cNvPr id="6" name="グループ化 5"/>
          <p:cNvGrpSpPr/>
          <p:nvPr/>
        </p:nvGrpSpPr>
        <p:grpSpPr>
          <a:xfrm>
            <a:off x="740849" y="2959162"/>
            <a:ext cx="3586419" cy="3478450"/>
            <a:chOff x="740849" y="2959162"/>
            <a:chExt cx="3586419" cy="3478450"/>
          </a:xfrm>
        </p:grpSpPr>
        <p:sp>
          <p:nvSpPr>
            <p:cNvPr id="7" name="角丸四角形 6"/>
            <p:cNvSpPr/>
            <p:nvPr/>
          </p:nvSpPr>
          <p:spPr>
            <a:xfrm>
              <a:off x="740849" y="3607234"/>
              <a:ext cx="3524758" cy="72008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ja-JP" altLang="en-US" sz="2400" dirty="0" smtClean="0">
                  <a:latin typeface="ＭＳ Ｐゴシック" pitchFamily="50" charset="-128"/>
                  <a:ea typeface="ＭＳ Ｐゴシック" pitchFamily="50" charset="-128"/>
                </a:rPr>
                <a:t>①コミュニュティ－の</a:t>
              </a:r>
              <a:r>
                <a:rPr lang="ja-JP" altLang="en-US" sz="2400" dirty="0">
                  <a:latin typeface="ＭＳ Ｐゴシック" pitchFamily="50" charset="-128"/>
                  <a:ea typeface="ＭＳ Ｐゴシック" pitchFamily="50" charset="-128"/>
                </a:rPr>
                <a:t>醸成</a:t>
              </a:r>
              <a:endParaRPr kumimoji="1" lang="ja-JP" altLang="en-US" sz="2400" dirty="0">
                <a:latin typeface="ＭＳ Ｐゴシック" pitchFamily="50" charset="-128"/>
                <a:ea typeface="ＭＳ Ｐゴシック" pitchFamily="50" charset="-128"/>
              </a:endParaRPr>
            </a:p>
          </p:txBody>
        </p:sp>
        <p:sp>
          <p:nvSpPr>
            <p:cNvPr id="8" name="角丸四角形 7"/>
            <p:cNvSpPr/>
            <p:nvPr/>
          </p:nvSpPr>
          <p:spPr>
            <a:xfrm>
              <a:off x="767034" y="4320828"/>
              <a:ext cx="3524758" cy="70589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2400" dirty="0" smtClean="0">
                  <a:latin typeface="ＭＳ Ｐゴシック" pitchFamily="50" charset="-128"/>
                  <a:ea typeface="ＭＳ Ｐゴシック" pitchFamily="50" charset="-128"/>
                </a:rPr>
                <a:t>②</a:t>
              </a:r>
              <a:r>
                <a:rPr lang="ja-JP" altLang="en-US" sz="2400" dirty="0">
                  <a:latin typeface="ＭＳ Ｐゴシック" pitchFamily="50" charset="-128"/>
                  <a:ea typeface="ＭＳ Ｐゴシック" pitchFamily="50" charset="-128"/>
                </a:rPr>
                <a:t>組織と業務改革</a:t>
              </a:r>
              <a:endParaRPr kumimoji="1" lang="ja-JP" altLang="en-US" sz="2400" dirty="0">
                <a:latin typeface="ＭＳ Ｐゴシック" pitchFamily="50" charset="-128"/>
                <a:ea typeface="ＭＳ Ｐゴシック" pitchFamily="50" charset="-128"/>
              </a:endParaRPr>
            </a:p>
          </p:txBody>
        </p:sp>
        <p:sp>
          <p:nvSpPr>
            <p:cNvPr id="9" name="角丸四角形 8"/>
            <p:cNvSpPr/>
            <p:nvPr/>
          </p:nvSpPr>
          <p:spPr>
            <a:xfrm>
              <a:off x="781470" y="5013822"/>
              <a:ext cx="3510322" cy="72008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400" dirty="0" smtClean="0">
                  <a:latin typeface="ＭＳ Ｐゴシック" pitchFamily="50" charset="-128"/>
                  <a:ea typeface="ＭＳ Ｐゴシック" pitchFamily="50" charset="-128"/>
                </a:rPr>
                <a:t>③</a:t>
              </a:r>
              <a:r>
                <a:rPr lang="ja-JP" altLang="en-US" sz="2400" dirty="0">
                  <a:latin typeface="ＭＳ Ｐゴシック" pitchFamily="50" charset="-128"/>
                  <a:ea typeface="ＭＳ Ｐゴシック" pitchFamily="50" charset="-128"/>
                </a:rPr>
                <a:t>意識の</a:t>
              </a:r>
              <a:r>
                <a:rPr lang="ja-JP" altLang="en-US" sz="2400" dirty="0" smtClean="0">
                  <a:latin typeface="ＭＳ Ｐゴシック" pitchFamily="50" charset="-128"/>
                  <a:ea typeface="ＭＳ Ｐゴシック" pitchFamily="50" charset="-128"/>
                </a:rPr>
                <a:t>普及　　　　</a:t>
              </a:r>
              <a:endParaRPr kumimoji="1" lang="ja-JP" altLang="en-US" sz="2400" dirty="0">
                <a:latin typeface="ＭＳ Ｐゴシック" pitchFamily="50" charset="-128"/>
                <a:ea typeface="ＭＳ Ｐゴシック" pitchFamily="50" charset="-128"/>
              </a:endParaRPr>
            </a:p>
          </p:txBody>
        </p:sp>
        <p:sp>
          <p:nvSpPr>
            <p:cNvPr id="10" name="角丸四角形 9"/>
            <p:cNvSpPr/>
            <p:nvPr/>
          </p:nvSpPr>
          <p:spPr>
            <a:xfrm>
              <a:off x="765857" y="5717532"/>
              <a:ext cx="3561411" cy="72008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kumimoji="1" lang="ja-JP" altLang="en-US" sz="2400" dirty="0" smtClean="0">
                  <a:latin typeface="ＭＳ Ｐゴシック" pitchFamily="50" charset="-128"/>
                  <a:ea typeface="ＭＳ Ｐゴシック" pitchFamily="50" charset="-128"/>
                </a:rPr>
                <a:t>④</a:t>
              </a:r>
              <a:r>
                <a:rPr lang="ja-JP" altLang="en-US" sz="2400" dirty="0" smtClean="0">
                  <a:latin typeface="ＭＳ Ｐゴシック" pitchFamily="50" charset="-128"/>
                  <a:ea typeface="ＭＳ Ｐゴシック" pitchFamily="50" charset="-128"/>
                </a:rPr>
                <a:t>行政</a:t>
              </a:r>
              <a:r>
                <a:rPr lang="ja-JP" altLang="en-US" sz="2400" dirty="0">
                  <a:latin typeface="ＭＳ Ｐゴシック" pitchFamily="50" charset="-128"/>
                  <a:ea typeface="ＭＳ Ｐゴシック" pitchFamily="50" charset="-128"/>
                </a:rPr>
                <a:t>との連携</a:t>
              </a:r>
              <a:endParaRPr kumimoji="1" lang="ja-JP" altLang="en-US" sz="2400" dirty="0">
                <a:latin typeface="ＭＳ Ｐゴシック" pitchFamily="50" charset="-128"/>
                <a:ea typeface="ＭＳ Ｐゴシック" pitchFamily="50" charset="-128"/>
              </a:endParaRPr>
            </a:p>
          </p:txBody>
        </p:sp>
        <p:sp>
          <p:nvSpPr>
            <p:cNvPr id="4" name="片側の 2 つの角を切り取った四角形 3"/>
            <p:cNvSpPr/>
            <p:nvPr/>
          </p:nvSpPr>
          <p:spPr>
            <a:xfrm>
              <a:off x="765858" y="2959162"/>
              <a:ext cx="3525934" cy="648072"/>
            </a:xfrm>
            <a:prstGeom prst="snip2Same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sz="2400" dirty="0" smtClean="0">
                  <a:solidFill>
                    <a:srgbClr val="FF0000"/>
                  </a:solidFill>
                  <a:latin typeface="ＭＳ Ｐゴシック" panose="020B0600070205080204" pitchFamily="50" charset="-128"/>
                  <a:ea typeface="ＭＳ Ｐゴシック" panose="020B0600070205080204" pitchFamily="50" charset="-128"/>
                </a:rPr>
                <a:t>基本項目</a:t>
              </a:r>
              <a:endParaRPr kumimoji="1" lang="ja-JP" altLang="en-US" sz="2400" dirty="0">
                <a:solidFill>
                  <a:srgbClr val="FF0000"/>
                </a:solidFill>
                <a:latin typeface="ＭＳ Ｐゴシック" panose="020B0600070205080204" pitchFamily="50" charset="-128"/>
                <a:ea typeface="ＭＳ Ｐゴシック" panose="020B0600070205080204" pitchFamily="50" charset="-128"/>
              </a:endParaRPr>
            </a:p>
          </p:txBody>
        </p:sp>
      </p:grpSp>
      <p:grpSp>
        <p:nvGrpSpPr>
          <p:cNvPr id="11" name="グループ化 10"/>
          <p:cNvGrpSpPr/>
          <p:nvPr/>
        </p:nvGrpSpPr>
        <p:grpSpPr>
          <a:xfrm>
            <a:off x="4999566" y="2990876"/>
            <a:ext cx="3688227" cy="3478138"/>
            <a:chOff x="4999566" y="2990876"/>
            <a:chExt cx="3688227" cy="3478138"/>
          </a:xfrm>
        </p:grpSpPr>
        <p:sp>
          <p:nvSpPr>
            <p:cNvPr id="12" name="角丸四角形 11"/>
            <p:cNvSpPr/>
            <p:nvPr/>
          </p:nvSpPr>
          <p:spPr>
            <a:xfrm>
              <a:off x="5049994" y="3595044"/>
              <a:ext cx="3637799" cy="72008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ja-JP" altLang="en-US" sz="2400" dirty="0" smtClean="0">
                  <a:latin typeface="ＭＳ Ｐゴシック" pitchFamily="50" charset="-128"/>
                  <a:ea typeface="ＭＳ Ｐゴシック" pitchFamily="50" charset="-128"/>
                </a:rPr>
                <a:t>⑤共通事項</a:t>
              </a:r>
              <a:endParaRPr kumimoji="1" lang="ja-JP" altLang="en-US" sz="2400" dirty="0">
                <a:latin typeface="ＭＳ Ｐゴシック" pitchFamily="50" charset="-128"/>
                <a:ea typeface="ＭＳ Ｐゴシック" pitchFamily="50" charset="-128"/>
              </a:endParaRPr>
            </a:p>
          </p:txBody>
        </p:sp>
        <p:sp>
          <p:nvSpPr>
            <p:cNvPr id="13" name="角丸四角形 12"/>
            <p:cNvSpPr/>
            <p:nvPr/>
          </p:nvSpPr>
          <p:spPr>
            <a:xfrm>
              <a:off x="5049994" y="4330056"/>
              <a:ext cx="3637799" cy="70589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ja-JP" altLang="en-US" sz="2400" dirty="0">
                  <a:latin typeface="ＭＳ Ｐゴシック" pitchFamily="50" charset="-128"/>
                  <a:ea typeface="ＭＳ Ｐゴシック" pitchFamily="50" charset="-128"/>
                </a:rPr>
                <a:t>⑥</a:t>
              </a:r>
              <a:r>
                <a:rPr lang="ja-JP" altLang="en-US" sz="2400" dirty="0" smtClean="0">
                  <a:latin typeface="ＭＳ Ｐゴシック" pitchFamily="50" charset="-128"/>
                  <a:ea typeface="ＭＳ Ｐゴシック" pitchFamily="50" charset="-128"/>
                </a:rPr>
                <a:t>安全</a:t>
              </a:r>
              <a:r>
                <a:rPr lang="ja-JP" altLang="en-US" sz="2400" dirty="0">
                  <a:latin typeface="ＭＳ Ｐゴシック" pitchFamily="50" charset="-128"/>
                  <a:ea typeface="ＭＳ Ｐゴシック" pitchFamily="50" charset="-128"/>
                </a:rPr>
                <a:t>を守る活動</a:t>
              </a:r>
              <a:endParaRPr kumimoji="1" lang="ja-JP" altLang="en-US" sz="2400" dirty="0">
                <a:latin typeface="ＭＳ Ｐゴシック" pitchFamily="50" charset="-128"/>
                <a:ea typeface="ＭＳ Ｐゴシック" pitchFamily="50" charset="-128"/>
              </a:endParaRPr>
            </a:p>
          </p:txBody>
        </p:sp>
        <p:sp>
          <p:nvSpPr>
            <p:cNvPr id="14" name="角丸四角形 13"/>
            <p:cNvSpPr/>
            <p:nvPr/>
          </p:nvSpPr>
          <p:spPr>
            <a:xfrm>
              <a:off x="4999566" y="5035948"/>
              <a:ext cx="3688227" cy="72008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400" dirty="0">
                  <a:latin typeface="ＭＳ Ｐゴシック" pitchFamily="50" charset="-128"/>
                  <a:ea typeface="ＭＳ Ｐゴシック" pitchFamily="50" charset="-128"/>
                </a:rPr>
                <a:t>⑦</a:t>
              </a:r>
              <a:r>
                <a:rPr lang="ja-JP" altLang="en-US" sz="2400" dirty="0" smtClean="0">
                  <a:latin typeface="ＭＳ Ｐゴシック" pitchFamily="50" charset="-128"/>
                  <a:ea typeface="ＭＳ Ｐゴシック" pitchFamily="50" charset="-128"/>
                </a:rPr>
                <a:t>環境</a:t>
              </a:r>
              <a:r>
                <a:rPr lang="ja-JP" altLang="en-US" sz="2400" dirty="0">
                  <a:latin typeface="ＭＳ Ｐゴシック" pitchFamily="50" charset="-128"/>
                  <a:ea typeface="ＭＳ Ｐゴシック" pitchFamily="50" charset="-128"/>
                </a:rPr>
                <a:t>を守る活動</a:t>
              </a:r>
              <a:endParaRPr kumimoji="1" lang="ja-JP" altLang="en-US" sz="2400" dirty="0">
                <a:latin typeface="ＭＳ Ｐゴシック" pitchFamily="50" charset="-128"/>
                <a:ea typeface="ＭＳ Ｐゴシック" pitchFamily="50" charset="-128"/>
              </a:endParaRPr>
            </a:p>
          </p:txBody>
        </p:sp>
        <p:sp>
          <p:nvSpPr>
            <p:cNvPr id="15" name="角丸四角形 14"/>
            <p:cNvSpPr/>
            <p:nvPr/>
          </p:nvSpPr>
          <p:spPr>
            <a:xfrm>
              <a:off x="4999566" y="5748934"/>
              <a:ext cx="3688227" cy="72008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ja-JP" altLang="en-US" sz="2400" dirty="0">
                  <a:latin typeface="ＭＳ Ｐゴシック" pitchFamily="50" charset="-128"/>
                  <a:ea typeface="ＭＳ Ｐゴシック" pitchFamily="50" charset="-128"/>
                </a:rPr>
                <a:t>⑧</a:t>
              </a:r>
              <a:r>
                <a:rPr lang="ja-JP" altLang="en-US" sz="2400" dirty="0" smtClean="0">
                  <a:latin typeface="ＭＳ Ｐゴシック" pitchFamily="50" charset="-128"/>
                  <a:ea typeface="ＭＳ Ｐゴシック" pitchFamily="50" charset="-128"/>
                </a:rPr>
                <a:t>親睦</a:t>
              </a:r>
              <a:r>
                <a:rPr lang="ja-JP" altLang="en-US" sz="2400" dirty="0">
                  <a:latin typeface="ＭＳ Ｐゴシック" pitchFamily="50" charset="-128"/>
                  <a:ea typeface="ＭＳ Ｐゴシック" pitchFamily="50" charset="-128"/>
                </a:rPr>
                <a:t>をはかる活動</a:t>
              </a:r>
              <a:endParaRPr kumimoji="1" lang="ja-JP" altLang="en-US" sz="2400" dirty="0">
                <a:latin typeface="ＭＳ Ｐゴシック" pitchFamily="50" charset="-128"/>
                <a:ea typeface="ＭＳ Ｐゴシック" pitchFamily="50" charset="-128"/>
              </a:endParaRPr>
            </a:p>
          </p:txBody>
        </p:sp>
        <p:sp>
          <p:nvSpPr>
            <p:cNvPr id="16" name="片側の 2 つの角を切り取った四角形 15"/>
            <p:cNvSpPr/>
            <p:nvPr/>
          </p:nvSpPr>
          <p:spPr>
            <a:xfrm>
              <a:off x="5049994" y="2990876"/>
              <a:ext cx="3637798" cy="648072"/>
            </a:xfrm>
            <a:prstGeom prst="snip2Same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sz="2400" dirty="0" smtClean="0">
                  <a:solidFill>
                    <a:srgbClr val="FF0000"/>
                  </a:solidFill>
                  <a:latin typeface="ＭＳ Ｐゴシック" panose="020B0600070205080204" pitchFamily="50" charset="-128"/>
                  <a:ea typeface="ＭＳ Ｐゴシック" panose="020B0600070205080204" pitchFamily="50" charset="-128"/>
                </a:rPr>
                <a:t>オプション項目</a:t>
              </a:r>
              <a:endParaRPr kumimoji="1" lang="ja-JP" altLang="en-US" sz="2400" dirty="0">
                <a:solidFill>
                  <a:srgbClr val="FF0000"/>
                </a:solidFill>
                <a:latin typeface="ＭＳ Ｐゴシック" panose="020B0600070205080204" pitchFamily="50" charset="-128"/>
                <a:ea typeface="ＭＳ Ｐゴシック" panose="020B0600070205080204" pitchFamily="50" charset="-128"/>
              </a:endParaRPr>
            </a:p>
          </p:txBody>
        </p:sp>
      </p:grpSp>
      <p:sp>
        <p:nvSpPr>
          <p:cNvPr id="17" name="対角する 2 つの角を切り取った四角形 16"/>
          <p:cNvSpPr/>
          <p:nvPr/>
        </p:nvSpPr>
        <p:spPr>
          <a:xfrm>
            <a:off x="321358" y="1412776"/>
            <a:ext cx="8501284" cy="1152128"/>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400" dirty="0" smtClean="0">
                <a:solidFill>
                  <a:srgbClr val="FF0000"/>
                </a:solidFill>
                <a:latin typeface="ＭＳ Ｐゴシック" panose="020B0600070205080204" pitchFamily="50" charset="-128"/>
                <a:ea typeface="ＭＳ Ｐゴシック" panose="020B0600070205080204" pitchFamily="50" charset="-128"/>
              </a:rPr>
              <a:t>自治会活動調査要因分析の所見から、高齢化</a:t>
            </a:r>
            <a:r>
              <a:rPr lang="ja-JP" altLang="en-US" sz="2400" dirty="0">
                <a:solidFill>
                  <a:srgbClr val="FF0000"/>
                </a:solidFill>
                <a:latin typeface="ＭＳ Ｐゴシック" panose="020B0600070205080204" pitchFamily="50" charset="-128"/>
                <a:ea typeface="ＭＳ Ｐゴシック" panose="020B0600070205080204" pitchFamily="50" charset="-128"/>
              </a:rPr>
              <a:t>に向けた自治会のあるべき</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姿（</a:t>
            </a:r>
            <a:r>
              <a:rPr lang="ja-JP" altLang="en-US" sz="2400" dirty="0">
                <a:solidFill>
                  <a:srgbClr val="FF0000"/>
                </a:solidFill>
                <a:latin typeface="ＭＳ Ｐゴシック" panose="020B0600070205080204" pitchFamily="50" charset="-128"/>
                <a:ea typeface="ＭＳ Ｐゴシック" panose="020B0600070205080204" pitchFamily="50" charset="-128"/>
              </a:rPr>
              <a:t>対策</a:t>
            </a:r>
            <a:r>
              <a:rPr lang="ja-JP" altLang="en-US" sz="2400" dirty="0" smtClean="0">
                <a:solidFill>
                  <a:srgbClr val="FF0000"/>
                </a:solidFill>
                <a:latin typeface="ＭＳ Ｐゴシック" panose="020B0600070205080204" pitchFamily="50" charset="-128"/>
                <a:ea typeface="ＭＳ Ｐゴシック" panose="020B0600070205080204" pitchFamily="50" charset="-128"/>
              </a:rPr>
              <a:t>）について以下８ポイントを示す</a:t>
            </a:r>
            <a:r>
              <a:rPr lang="ja-JP" altLang="en-US" sz="2400" dirty="0">
                <a:solidFill>
                  <a:srgbClr val="FF0000"/>
                </a:solidFill>
                <a:latin typeface="ＭＳ Ｐゴシック" panose="020B0600070205080204" pitchFamily="50" charset="-128"/>
                <a:ea typeface="ＭＳ Ｐゴシック" panose="020B0600070205080204" pitchFamily="50" charset="-128"/>
              </a:rPr>
              <a:t>。</a:t>
            </a:r>
          </a:p>
        </p:txBody>
      </p:sp>
    </p:spTree>
    <p:extLst>
      <p:ext uri="{BB962C8B-B14F-4D97-AF65-F5344CB8AC3E}">
        <p14:creationId xmlns:p14="http://schemas.microsoft.com/office/powerpoint/2010/main" val="3852404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1+#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姿②</a:t>
            </a:r>
            <a:endParaRPr lang="ja-JP" altLang="en-US" sz="3200" dirty="0">
              <a:solidFill>
                <a:prstClr val="black"/>
              </a:solidFill>
            </a:endParaRPr>
          </a:p>
        </p:txBody>
      </p:sp>
      <p:sp>
        <p:nvSpPr>
          <p:cNvPr id="7" name="角丸四角形 6"/>
          <p:cNvSpPr/>
          <p:nvPr/>
        </p:nvSpPr>
        <p:spPr>
          <a:xfrm>
            <a:off x="803288" y="1409676"/>
            <a:ext cx="7537424" cy="72008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2400" dirty="0" smtClean="0">
                <a:latin typeface="ＭＳ Ｐゴシック" pitchFamily="50" charset="-128"/>
                <a:ea typeface="ＭＳ Ｐゴシック" pitchFamily="50" charset="-128"/>
              </a:rPr>
              <a:t>①コミュニュティーの</a:t>
            </a:r>
            <a:r>
              <a:rPr lang="ja-JP" altLang="en-US" sz="2400" dirty="0">
                <a:latin typeface="ＭＳ Ｐゴシック" pitchFamily="50" charset="-128"/>
                <a:ea typeface="ＭＳ Ｐゴシック" pitchFamily="50" charset="-128"/>
              </a:rPr>
              <a:t>醸成</a:t>
            </a:r>
            <a:endParaRPr kumimoji="1" lang="ja-JP" altLang="en-US" sz="2400" dirty="0">
              <a:latin typeface="ＭＳ Ｐゴシック" pitchFamily="50" charset="-128"/>
              <a:ea typeface="ＭＳ Ｐゴシック" pitchFamily="50" charset="-128"/>
            </a:endParaRPr>
          </a:p>
        </p:txBody>
      </p:sp>
      <p:sp>
        <p:nvSpPr>
          <p:cNvPr id="11" name="角丸四角形 10"/>
          <p:cNvSpPr/>
          <p:nvPr/>
        </p:nvSpPr>
        <p:spPr>
          <a:xfrm>
            <a:off x="561554" y="3356992"/>
            <a:ext cx="8020892" cy="302433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ja-JP" altLang="en-US" sz="2000" b="1" dirty="0">
                <a:latin typeface="ＭＳ Ｐゴシック" pitchFamily="50" charset="-128"/>
                <a:ea typeface="ＭＳ Ｐゴシック" pitchFamily="50" charset="-128"/>
              </a:rPr>
              <a:t>地縁を中心に、●向こう三軒両隣の</a:t>
            </a:r>
            <a:r>
              <a:rPr lang="ja-JP" altLang="en-US" sz="2000" b="1" dirty="0" smtClean="0">
                <a:latin typeface="ＭＳ Ｐゴシック" pitchFamily="50" charset="-128"/>
                <a:ea typeface="ＭＳ Ｐゴシック" pitchFamily="50" charset="-128"/>
              </a:rPr>
              <a:t>交流　●</a:t>
            </a:r>
            <a:r>
              <a:rPr lang="ja-JP" altLang="en-US" sz="2000" b="1" dirty="0">
                <a:latin typeface="ＭＳ Ｐゴシック" pitchFamily="50" charset="-128"/>
                <a:ea typeface="ＭＳ Ｐゴシック" pitchFamily="50" charset="-128"/>
              </a:rPr>
              <a:t>老若男女の</a:t>
            </a:r>
            <a:r>
              <a:rPr lang="ja-JP" altLang="en-US" sz="2000" b="1" dirty="0" smtClean="0">
                <a:latin typeface="ＭＳ Ｐゴシック" pitchFamily="50" charset="-128"/>
                <a:ea typeface="ＭＳ Ｐゴシック" pitchFamily="50" charset="-128"/>
              </a:rPr>
              <a:t>平等</a:t>
            </a:r>
          </a:p>
          <a:p>
            <a:r>
              <a:rPr lang="ja-JP" altLang="en-US" sz="2000" b="1" dirty="0" smtClean="0">
                <a:latin typeface="ＭＳ Ｐゴシック" pitchFamily="50" charset="-128"/>
                <a:ea typeface="ＭＳ Ｐゴシック" pitchFamily="50" charset="-128"/>
              </a:rPr>
              <a:t>●</a:t>
            </a:r>
            <a:r>
              <a:rPr lang="ja-JP" altLang="en-US" sz="2000" b="1" dirty="0">
                <a:latin typeface="ＭＳ Ｐゴシック" pitchFamily="50" charset="-128"/>
                <a:ea typeface="ＭＳ Ｐゴシック" pitchFamily="50" charset="-128"/>
              </a:rPr>
              <a:t>男女共同参画の精神で</a:t>
            </a:r>
            <a:r>
              <a:rPr lang="ja-JP" altLang="en-US" sz="2000" b="1" dirty="0" smtClean="0">
                <a:latin typeface="ＭＳ Ｐゴシック" pitchFamily="50" charset="-128"/>
                <a:ea typeface="ＭＳ Ｐゴシック" pitchFamily="50" charset="-128"/>
              </a:rPr>
              <a:t>コミュニュティーの</a:t>
            </a:r>
            <a:r>
              <a:rPr lang="ja-JP" altLang="en-US" sz="2000" b="1" dirty="0">
                <a:latin typeface="ＭＳ Ｐゴシック" pitchFamily="50" charset="-128"/>
                <a:ea typeface="ＭＳ Ｐゴシック" pitchFamily="50" charset="-128"/>
              </a:rPr>
              <a:t>醸成を行う事が望ましい。</a:t>
            </a:r>
          </a:p>
          <a:p>
            <a:pPr algn="ctr"/>
            <a:endParaRPr lang="en-US" altLang="ja-JP" sz="2000" b="1" dirty="0" smtClean="0">
              <a:latin typeface="ＭＳ Ｐゴシック" pitchFamily="50" charset="-128"/>
              <a:ea typeface="ＭＳ Ｐゴシック" pitchFamily="50" charset="-128"/>
            </a:endParaRPr>
          </a:p>
          <a:p>
            <a:r>
              <a:rPr lang="ja-JP" altLang="en-US" sz="2000" b="1" u="sng" dirty="0" smtClean="0">
                <a:solidFill>
                  <a:srgbClr val="FF0000"/>
                </a:solidFill>
                <a:latin typeface="ＭＳ Ｐゴシック" pitchFamily="50" charset="-128"/>
                <a:ea typeface="ＭＳ Ｐゴシック" pitchFamily="50" charset="-128"/>
              </a:rPr>
              <a:t>≪具体的対策≫</a:t>
            </a:r>
            <a:endParaRPr lang="en-US" altLang="ja-JP" sz="2000" b="1" u="sng" dirty="0">
              <a:solidFill>
                <a:srgbClr val="FF0000"/>
              </a:solidFill>
              <a:latin typeface="ＭＳ Ｐゴシック" pitchFamily="50" charset="-128"/>
              <a:ea typeface="ＭＳ Ｐゴシック" pitchFamily="50" charset="-128"/>
            </a:endParaRPr>
          </a:p>
          <a:p>
            <a:r>
              <a:rPr lang="ja-JP" altLang="en-US" sz="2000" b="1" dirty="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a:t>
            </a:r>
            <a:r>
              <a:rPr lang="ja-JP" altLang="en-US" sz="2000" b="1" dirty="0">
                <a:solidFill>
                  <a:srgbClr val="FF0000"/>
                </a:solidFill>
                <a:latin typeface="ＭＳ Ｐゴシック" pitchFamily="50" charset="-128"/>
                <a:ea typeface="ＭＳ Ｐゴシック" pitchFamily="50" charset="-128"/>
              </a:rPr>
              <a:t>老若男女を</a:t>
            </a:r>
            <a:r>
              <a:rPr lang="ja-JP" altLang="en-US" sz="2000" b="1" dirty="0" smtClean="0">
                <a:solidFill>
                  <a:srgbClr val="FF0000"/>
                </a:solidFill>
                <a:latin typeface="ＭＳ Ｐゴシック" pitchFamily="50" charset="-128"/>
                <a:ea typeface="ＭＳ Ｐゴシック" pitchFamily="50" charset="-128"/>
              </a:rPr>
              <a:t>含めた各種イベントの開催</a:t>
            </a:r>
            <a:endParaRPr lang="ja-JP" altLang="en-US" sz="2000" b="1" dirty="0">
              <a:solidFill>
                <a:srgbClr val="FF0000"/>
              </a:solidFill>
              <a:latin typeface="ＭＳ Ｐゴシック" pitchFamily="50" charset="-128"/>
              <a:ea typeface="ＭＳ Ｐゴシック" pitchFamily="50" charset="-128"/>
            </a:endParaRPr>
          </a:p>
          <a:p>
            <a:r>
              <a:rPr lang="ja-JP" altLang="en-US" sz="2000" b="1" dirty="0" smtClean="0">
                <a:solidFill>
                  <a:srgbClr val="FF0000"/>
                </a:solidFill>
                <a:latin typeface="ＭＳ Ｐゴシック" pitchFamily="50" charset="-128"/>
                <a:ea typeface="ＭＳ Ｐゴシック" pitchFamily="50" charset="-128"/>
              </a:rPr>
              <a:t>　●</a:t>
            </a:r>
            <a:r>
              <a:rPr lang="ja-JP" altLang="en-US" sz="2000" b="1" dirty="0">
                <a:solidFill>
                  <a:srgbClr val="FF0000"/>
                </a:solidFill>
                <a:latin typeface="ＭＳ Ｐゴシック" pitchFamily="50" charset="-128"/>
                <a:ea typeface="ＭＳ Ｐゴシック" pitchFamily="50" charset="-128"/>
              </a:rPr>
              <a:t>サークル活動の設立</a:t>
            </a:r>
          </a:p>
        </p:txBody>
      </p:sp>
      <p:sp>
        <p:nvSpPr>
          <p:cNvPr id="12" name="右矢印 11"/>
          <p:cNvSpPr/>
          <p:nvPr/>
        </p:nvSpPr>
        <p:spPr>
          <a:xfrm rot="5400000">
            <a:off x="4103948" y="1808820"/>
            <a:ext cx="936104" cy="20162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20</a:t>
            </a:fld>
            <a:endParaRPr kumimoji="1" lang="ja-JP" altLang="en-US"/>
          </a:p>
        </p:txBody>
      </p:sp>
    </p:spTree>
    <p:extLst>
      <p:ext uri="{BB962C8B-B14F-4D97-AF65-F5344CB8AC3E}">
        <p14:creationId xmlns:p14="http://schemas.microsoft.com/office/powerpoint/2010/main" val="1197362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姿③</a:t>
            </a:r>
            <a:endParaRPr lang="ja-JP" altLang="en-US" sz="3200" dirty="0">
              <a:solidFill>
                <a:prstClr val="black"/>
              </a:solidFill>
            </a:endParaRPr>
          </a:p>
        </p:txBody>
      </p:sp>
      <p:sp>
        <p:nvSpPr>
          <p:cNvPr id="11" name="角丸四角形 10"/>
          <p:cNvSpPr/>
          <p:nvPr/>
        </p:nvSpPr>
        <p:spPr>
          <a:xfrm>
            <a:off x="287524" y="3356992"/>
            <a:ext cx="8568952" cy="3240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ja-JP" altLang="en-US" sz="2400" dirty="0">
                <a:latin typeface="ＭＳ Ｐゴシック" pitchFamily="50" charset="-128"/>
                <a:ea typeface="ＭＳ Ｐゴシック" pitchFamily="50" charset="-128"/>
              </a:rPr>
              <a:t> </a:t>
            </a:r>
            <a:r>
              <a:rPr lang="ja-JP" altLang="en-US" sz="2000" b="1" dirty="0">
                <a:latin typeface="ＭＳ Ｐゴシック" pitchFamily="50" charset="-128"/>
                <a:ea typeface="ＭＳ Ｐゴシック" pitchFamily="50" charset="-128"/>
              </a:rPr>
              <a:t>自治会組織と業務は、新時代に向け</a:t>
            </a:r>
            <a:r>
              <a:rPr lang="ja-JP" altLang="en-US" sz="2000" b="1" dirty="0" smtClean="0">
                <a:latin typeface="ＭＳ Ｐゴシック" pitchFamily="50" charset="-128"/>
                <a:ea typeface="ＭＳ Ｐゴシック" pitchFamily="50" charset="-128"/>
              </a:rPr>
              <a:t>、高齢化</a:t>
            </a:r>
            <a:r>
              <a:rPr lang="ja-JP" altLang="en-US" sz="2000" b="1" dirty="0">
                <a:latin typeface="ＭＳ Ｐゴシック" pitchFamily="50" charset="-128"/>
                <a:ea typeface="ＭＳ Ｐゴシック" pitchFamily="50" charset="-128"/>
              </a:rPr>
              <a:t>を意識した組織づくりおよび業務運営体制を構築する必要がある。</a:t>
            </a:r>
          </a:p>
          <a:p>
            <a:endParaRPr lang="en-US" altLang="ja-JP" sz="2000" b="1" dirty="0" smtClean="0">
              <a:latin typeface="ＭＳ Ｐゴシック" pitchFamily="50" charset="-128"/>
              <a:ea typeface="ＭＳ Ｐゴシック" pitchFamily="50" charset="-128"/>
            </a:endParaRPr>
          </a:p>
          <a:p>
            <a:r>
              <a:rPr lang="ja-JP" altLang="en-US" sz="2000" b="1" u="sng" dirty="0" smtClean="0">
                <a:solidFill>
                  <a:srgbClr val="FF0000"/>
                </a:solidFill>
                <a:latin typeface="ＭＳ Ｐゴシック" pitchFamily="50" charset="-128"/>
                <a:ea typeface="ＭＳ Ｐゴシック" pitchFamily="50" charset="-128"/>
              </a:rPr>
              <a:t>≪具体的対策≫</a:t>
            </a:r>
            <a:endParaRPr lang="en-US" altLang="ja-JP" sz="2000" b="1" u="sng" dirty="0" smtClean="0">
              <a:solidFill>
                <a:srgbClr val="FF0000"/>
              </a:solidFill>
              <a:latin typeface="ＭＳ Ｐゴシック" pitchFamily="50" charset="-128"/>
              <a:ea typeface="ＭＳ Ｐゴシック" pitchFamily="50" charset="-128"/>
            </a:endParaRPr>
          </a:p>
          <a:p>
            <a:r>
              <a:rPr lang="en-US" altLang="ja-JP" sz="2000" b="1" dirty="0" smtClean="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a:t>
            </a:r>
            <a:r>
              <a:rPr lang="ja-JP" altLang="en-US" sz="2000" b="1" dirty="0">
                <a:solidFill>
                  <a:srgbClr val="FF0000"/>
                </a:solidFill>
                <a:latin typeface="ＭＳ Ｐゴシック" pitchFamily="50" charset="-128"/>
                <a:ea typeface="ＭＳ Ｐゴシック" pitchFamily="50" charset="-128"/>
              </a:rPr>
              <a:t>老若男女共同参画による組織</a:t>
            </a:r>
            <a:r>
              <a:rPr lang="ja-JP" altLang="en-US" sz="2000" b="1" dirty="0" smtClean="0">
                <a:solidFill>
                  <a:srgbClr val="FF0000"/>
                </a:solidFill>
                <a:latin typeface="ＭＳ Ｐゴシック" pitchFamily="50" charset="-128"/>
                <a:ea typeface="ＭＳ Ｐゴシック" pitchFamily="50" charset="-128"/>
              </a:rPr>
              <a:t>体制</a:t>
            </a:r>
            <a:endParaRPr lang="en-US" altLang="ja-JP" sz="2000" b="1" dirty="0" smtClean="0">
              <a:solidFill>
                <a:srgbClr val="FF0000"/>
              </a:solidFill>
              <a:latin typeface="ＭＳ Ｐゴシック" pitchFamily="50" charset="-128"/>
              <a:ea typeface="ＭＳ Ｐゴシック" pitchFamily="50" charset="-128"/>
            </a:endParaRPr>
          </a:p>
          <a:p>
            <a:r>
              <a:rPr lang="en-US" altLang="ja-JP" sz="2000" b="1" dirty="0">
                <a:solidFill>
                  <a:srgbClr val="FF0000"/>
                </a:solidFill>
                <a:latin typeface="ＭＳ Ｐゴシック" pitchFamily="50" charset="-128"/>
                <a:ea typeface="ＭＳ Ｐゴシック" pitchFamily="50" charset="-128"/>
              </a:rPr>
              <a:t> </a:t>
            </a:r>
            <a:r>
              <a:rPr lang="en-US" altLang="ja-JP" sz="2000" b="1" dirty="0" smtClean="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a:t>
            </a:r>
            <a:r>
              <a:rPr lang="ja-JP" altLang="en-US" sz="2000" b="1" dirty="0">
                <a:solidFill>
                  <a:srgbClr val="FF0000"/>
                </a:solidFill>
                <a:latin typeface="ＭＳ Ｐゴシック" pitchFamily="50" charset="-128"/>
                <a:ea typeface="ＭＳ Ｐゴシック" pitchFamily="50" charset="-128"/>
              </a:rPr>
              <a:t>事務局の設置（事務員の常駐</a:t>
            </a:r>
            <a:r>
              <a:rPr lang="ja-JP" altLang="en-US" sz="2000" b="1" dirty="0" smtClean="0">
                <a:solidFill>
                  <a:srgbClr val="FF0000"/>
                </a:solidFill>
                <a:latin typeface="ＭＳ Ｐゴシック" pitchFamily="50" charset="-128"/>
                <a:ea typeface="ＭＳ Ｐゴシック" pitchFamily="50" charset="-128"/>
              </a:rPr>
              <a:t>）</a:t>
            </a:r>
            <a:endParaRPr lang="en-US" altLang="ja-JP" sz="2000" b="1" dirty="0" smtClean="0">
              <a:solidFill>
                <a:srgbClr val="FF0000"/>
              </a:solidFill>
              <a:latin typeface="ＭＳ Ｐゴシック" pitchFamily="50" charset="-128"/>
              <a:ea typeface="ＭＳ Ｐゴシック" pitchFamily="50" charset="-128"/>
            </a:endParaRPr>
          </a:p>
          <a:p>
            <a:r>
              <a:rPr lang="en-US" altLang="ja-JP" sz="2000" b="1" dirty="0">
                <a:solidFill>
                  <a:srgbClr val="FF0000"/>
                </a:solidFill>
                <a:latin typeface="ＭＳ Ｐゴシック" pitchFamily="50" charset="-128"/>
                <a:ea typeface="ＭＳ Ｐゴシック" pitchFamily="50" charset="-128"/>
              </a:rPr>
              <a:t> </a:t>
            </a:r>
            <a:r>
              <a:rPr lang="en-US" altLang="ja-JP" sz="2000" b="1" dirty="0" smtClean="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a:t>
            </a:r>
            <a:r>
              <a:rPr lang="ja-JP" altLang="en-US" sz="2000" b="1" dirty="0">
                <a:solidFill>
                  <a:srgbClr val="FF0000"/>
                </a:solidFill>
                <a:latin typeface="ＭＳ Ｐゴシック" pitchFamily="50" charset="-128"/>
                <a:ea typeface="ＭＳ Ｐゴシック" pitchFamily="50" charset="-128"/>
              </a:rPr>
              <a:t>財源の有効的活用および行政から未活用の補助金制度の</a:t>
            </a:r>
            <a:r>
              <a:rPr lang="ja-JP" altLang="en-US" sz="2000" b="1" dirty="0" smtClean="0">
                <a:solidFill>
                  <a:srgbClr val="FF0000"/>
                </a:solidFill>
                <a:latin typeface="ＭＳ Ｐゴシック" pitchFamily="50" charset="-128"/>
                <a:ea typeface="ＭＳ Ｐゴシック" pitchFamily="50" charset="-128"/>
              </a:rPr>
              <a:t>活用</a:t>
            </a:r>
            <a:endParaRPr lang="en-US" altLang="ja-JP" sz="2000" b="1" dirty="0" smtClean="0">
              <a:solidFill>
                <a:srgbClr val="FF0000"/>
              </a:solidFill>
              <a:latin typeface="ＭＳ Ｐゴシック" pitchFamily="50" charset="-128"/>
              <a:ea typeface="ＭＳ Ｐゴシック" pitchFamily="50" charset="-128"/>
            </a:endParaRPr>
          </a:p>
          <a:p>
            <a:r>
              <a:rPr lang="en-US" altLang="ja-JP" sz="2000" b="1" dirty="0">
                <a:solidFill>
                  <a:srgbClr val="FF0000"/>
                </a:solidFill>
                <a:latin typeface="ＭＳ Ｐゴシック" pitchFamily="50" charset="-128"/>
                <a:ea typeface="ＭＳ Ｐゴシック" pitchFamily="50" charset="-128"/>
              </a:rPr>
              <a:t> </a:t>
            </a:r>
            <a:r>
              <a:rPr lang="en-US" altLang="ja-JP" sz="2000" b="1" dirty="0" smtClean="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●担い手不足に対する自治会業務の一部外注化（回覧物・イベント　等）</a:t>
            </a:r>
            <a:endParaRPr lang="en-US" altLang="ja-JP" sz="2000" b="1" dirty="0" smtClean="0">
              <a:solidFill>
                <a:srgbClr val="FF0000"/>
              </a:solidFill>
              <a:latin typeface="ＭＳ Ｐゴシック" pitchFamily="50" charset="-128"/>
              <a:ea typeface="ＭＳ Ｐゴシック" pitchFamily="50" charset="-128"/>
            </a:endParaRPr>
          </a:p>
          <a:p>
            <a:r>
              <a:rPr lang="en-US" altLang="ja-JP" sz="2000" b="1" dirty="0">
                <a:solidFill>
                  <a:srgbClr val="FF0000"/>
                </a:solidFill>
                <a:latin typeface="ＭＳ Ｐゴシック" pitchFamily="50" charset="-128"/>
                <a:ea typeface="ＭＳ Ｐゴシック" pitchFamily="50" charset="-128"/>
              </a:rPr>
              <a:t> </a:t>
            </a:r>
            <a:r>
              <a:rPr lang="en-US" altLang="ja-JP" sz="2000" b="1" dirty="0" smtClean="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a:t>
            </a:r>
            <a:r>
              <a:rPr lang="ja-JP" altLang="en-US" sz="2000" b="1" dirty="0">
                <a:solidFill>
                  <a:srgbClr val="FF0000"/>
                </a:solidFill>
                <a:latin typeface="ＭＳ Ｐゴシック" pitchFamily="50" charset="-128"/>
                <a:ea typeface="ＭＳ Ｐゴシック" pitchFamily="50" charset="-128"/>
              </a:rPr>
              <a:t>地域ボランティアの積極的推進</a:t>
            </a:r>
          </a:p>
        </p:txBody>
      </p:sp>
      <p:sp>
        <p:nvSpPr>
          <p:cNvPr id="12" name="右矢印 11"/>
          <p:cNvSpPr/>
          <p:nvPr/>
        </p:nvSpPr>
        <p:spPr>
          <a:xfrm rot="5400000">
            <a:off x="4103948" y="1808820"/>
            <a:ext cx="936104" cy="20162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角丸四角形 5"/>
          <p:cNvSpPr/>
          <p:nvPr/>
        </p:nvSpPr>
        <p:spPr>
          <a:xfrm>
            <a:off x="803288" y="1412776"/>
            <a:ext cx="7537424" cy="70589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lvl="1"/>
            <a:r>
              <a:rPr lang="ja-JP" altLang="en-US" sz="2400" dirty="0" smtClean="0">
                <a:latin typeface="ＭＳ Ｐゴシック" pitchFamily="50" charset="-128"/>
                <a:ea typeface="ＭＳ Ｐゴシック" pitchFamily="50" charset="-128"/>
              </a:rPr>
              <a:t>　　　　　　　　 ②</a:t>
            </a:r>
            <a:r>
              <a:rPr lang="ja-JP" altLang="en-US" sz="2400" dirty="0">
                <a:latin typeface="ＭＳ Ｐゴシック" pitchFamily="50" charset="-128"/>
                <a:ea typeface="ＭＳ Ｐゴシック" pitchFamily="50" charset="-128"/>
              </a:rPr>
              <a:t>組織と業務改革</a:t>
            </a:r>
            <a:endParaRPr kumimoji="1" lang="ja-JP" altLang="en-US" sz="2400" dirty="0">
              <a:latin typeface="ＭＳ Ｐゴシック" pitchFamily="50" charset="-128"/>
              <a:ea typeface="ＭＳ Ｐゴシック" pitchFamily="50" charset="-128"/>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21</a:t>
            </a:fld>
            <a:endParaRPr kumimoji="1" lang="ja-JP" altLang="en-US"/>
          </a:p>
        </p:txBody>
      </p:sp>
    </p:spTree>
    <p:extLst>
      <p:ext uri="{BB962C8B-B14F-4D97-AF65-F5344CB8AC3E}">
        <p14:creationId xmlns:p14="http://schemas.microsoft.com/office/powerpoint/2010/main" val="22329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姿④</a:t>
            </a:r>
            <a:endParaRPr lang="ja-JP" altLang="en-US" sz="3200" dirty="0">
              <a:solidFill>
                <a:prstClr val="black"/>
              </a:solidFill>
            </a:endParaRPr>
          </a:p>
        </p:txBody>
      </p:sp>
      <p:sp>
        <p:nvSpPr>
          <p:cNvPr id="11" name="角丸四角形 10"/>
          <p:cNvSpPr/>
          <p:nvPr/>
        </p:nvSpPr>
        <p:spPr>
          <a:xfrm>
            <a:off x="393682" y="3356992"/>
            <a:ext cx="8356636" cy="3240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ja-JP" altLang="en-US" sz="2000" b="1" dirty="0">
                <a:latin typeface="ＭＳ Ｐゴシック" pitchFamily="50" charset="-128"/>
                <a:ea typeface="ＭＳ Ｐゴシック" pitchFamily="50" charset="-128"/>
              </a:rPr>
              <a:t>住民の自治会に対する意識向上を自治会として取り組む必要がある。</a:t>
            </a:r>
          </a:p>
          <a:p>
            <a:endParaRPr lang="en-US" altLang="ja-JP" sz="2000" b="1" dirty="0" smtClean="0">
              <a:latin typeface="ＭＳ Ｐゴシック" pitchFamily="50" charset="-128"/>
              <a:ea typeface="ＭＳ Ｐゴシック" pitchFamily="50" charset="-128"/>
            </a:endParaRPr>
          </a:p>
          <a:p>
            <a:r>
              <a:rPr lang="ja-JP" altLang="en-US" sz="2000" b="1" u="sng" dirty="0" smtClean="0">
                <a:solidFill>
                  <a:srgbClr val="FF0000"/>
                </a:solidFill>
                <a:latin typeface="ＭＳ Ｐゴシック" pitchFamily="50" charset="-128"/>
                <a:ea typeface="ＭＳ Ｐゴシック" pitchFamily="50" charset="-128"/>
              </a:rPr>
              <a:t>≪具体的対策≫</a:t>
            </a:r>
            <a:endParaRPr lang="ja-JP" altLang="en-US" sz="2000" b="1" u="sng" dirty="0">
              <a:solidFill>
                <a:srgbClr val="FF0000"/>
              </a:solidFill>
              <a:latin typeface="ＭＳ Ｐゴシック" pitchFamily="50" charset="-128"/>
              <a:ea typeface="ＭＳ Ｐゴシック" pitchFamily="50" charset="-128"/>
            </a:endParaRPr>
          </a:p>
          <a:p>
            <a:r>
              <a:rPr lang="ja-JP" altLang="en-US" sz="2000" b="1" dirty="0" smtClean="0">
                <a:solidFill>
                  <a:srgbClr val="FF0000"/>
                </a:solidFill>
                <a:latin typeface="ＭＳ Ｐゴシック" pitchFamily="50" charset="-128"/>
                <a:ea typeface="ＭＳ Ｐゴシック" pitchFamily="50" charset="-128"/>
              </a:rPr>
              <a:t>　●</a:t>
            </a:r>
            <a:r>
              <a:rPr lang="ja-JP" altLang="en-US" sz="2000" b="1" dirty="0">
                <a:solidFill>
                  <a:srgbClr val="FF0000"/>
                </a:solidFill>
                <a:latin typeface="ＭＳ Ｐゴシック" pitchFamily="50" charset="-128"/>
                <a:ea typeface="ＭＳ Ｐゴシック" pitchFamily="50" charset="-128"/>
              </a:rPr>
              <a:t>自治会会則</a:t>
            </a:r>
            <a:r>
              <a:rPr lang="ja-JP" altLang="en-US" sz="2000" b="1" dirty="0" smtClean="0">
                <a:solidFill>
                  <a:srgbClr val="FF0000"/>
                </a:solidFill>
                <a:latin typeface="ＭＳ Ｐゴシック" pitchFamily="50" charset="-128"/>
                <a:ea typeface="ＭＳ Ｐゴシック" pitchFamily="50" charset="-128"/>
              </a:rPr>
              <a:t>の周知および会報</a:t>
            </a:r>
            <a:r>
              <a:rPr lang="ja-JP" altLang="en-US" sz="2000" b="1" dirty="0">
                <a:solidFill>
                  <a:srgbClr val="FF0000"/>
                </a:solidFill>
                <a:latin typeface="ＭＳ Ｐゴシック" pitchFamily="50" charset="-128"/>
                <a:ea typeface="ＭＳ Ｐゴシック" pitchFamily="50" charset="-128"/>
              </a:rPr>
              <a:t>の</a:t>
            </a:r>
            <a:r>
              <a:rPr lang="ja-JP" altLang="en-US" sz="2000" b="1" dirty="0" smtClean="0">
                <a:solidFill>
                  <a:srgbClr val="FF0000"/>
                </a:solidFill>
                <a:latin typeface="ＭＳ Ｐゴシック" pitchFamily="50" charset="-128"/>
                <a:ea typeface="ＭＳ Ｐゴシック" pitchFamily="50" charset="-128"/>
              </a:rPr>
              <a:t>発行</a:t>
            </a:r>
          </a:p>
          <a:p>
            <a:r>
              <a:rPr lang="ja-JP" altLang="en-US" sz="2000" b="1" dirty="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●自治会</a:t>
            </a:r>
            <a:r>
              <a:rPr lang="ja-JP" altLang="en-US" sz="2000" b="1" dirty="0">
                <a:solidFill>
                  <a:srgbClr val="FF0000"/>
                </a:solidFill>
                <a:latin typeface="ＭＳ Ｐゴシック" pitchFamily="50" charset="-128"/>
                <a:ea typeface="ＭＳ Ｐゴシック" pitchFamily="50" charset="-128"/>
              </a:rPr>
              <a:t>活動について</a:t>
            </a:r>
            <a:r>
              <a:rPr lang="ja-JP" altLang="en-US" sz="2000" b="1" dirty="0" smtClean="0">
                <a:solidFill>
                  <a:srgbClr val="FF0000"/>
                </a:solidFill>
                <a:latin typeface="ＭＳ Ｐゴシック" pitchFamily="50" charset="-128"/>
                <a:ea typeface="ＭＳ Ｐゴシック" pitchFamily="50" charset="-128"/>
              </a:rPr>
              <a:t>の説明会</a:t>
            </a:r>
            <a:r>
              <a:rPr lang="ja-JP" altLang="en-US" sz="2000" b="1" dirty="0">
                <a:solidFill>
                  <a:srgbClr val="FF0000"/>
                </a:solidFill>
                <a:latin typeface="ＭＳ Ｐゴシック" pitchFamily="50" charset="-128"/>
                <a:ea typeface="ＭＳ Ｐゴシック" pitchFamily="50" charset="-128"/>
              </a:rPr>
              <a:t>の</a:t>
            </a:r>
            <a:r>
              <a:rPr lang="ja-JP" altLang="en-US" sz="2000" b="1" dirty="0" smtClean="0">
                <a:solidFill>
                  <a:srgbClr val="FF0000"/>
                </a:solidFill>
                <a:latin typeface="ＭＳ Ｐゴシック" pitchFamily="50" charset="-128"/>
                <a:ea typeface="ＭＳ Ｐゴシック" pitchFamily="50" charset="-128"/>
              </a:rPr>
              <a:t>実施</a:t>
            </a:r>
            <a:endParaRPr lang="ja-JP" altLang="en-US" sz="2000" b="1" dirty="0">
              <a:solidFill>
                <a:srgbClr val="FF0000"/>
              </a:solidFill>
              <a:latin typeface="ＭＳ Ｐゴシック" pitchFamily="50" charset="-128"/>
              <a:ea typeface="ＭＳ Ｐゴシック" pitchFamily="50" charset="-128"/>
            </a:endParaRPr>
          </a:p>
          <a:p>
            <a:r>
              <a:rPr lang="ja-JP" altLang="en-US" sz="2000" b="1" dirty="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●役員会等の公開</a:t>
            </a:r>
            <a:endParaRPr lang="ja-JP" altLang="en-US" sz="2000" b="1" dirty="0">
              <a:solidFill>
                <a:srgbClr val="FF0000"/>
              </a:solidFill>
              <a:latin typeface="ＭＳ Ｐゴシック" pitchFamily="50" charset="-128"/>
              <a:ea typeface="ＭＳ Ｐゴシック" pitchFamily="50" charset="-128"/>
            </a:endParaRPr>
          </a:p>
          <a:p>
            <a:r>
              <a:rPr lang="ja-JP" altLang="en-US" sz="2000" b="1" dirty="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●自治会活動全般業務の</a:t>
            </a:r>
            <a:r>
              <a:rPr lang="ja-JP" altLang="en-US" sz="2000" b="1" u="sng" dirty="0" smtClean="0">
                <a:solidFill>
                  <a:srgbClr val="FF0000"/>
                </a:solidFill>
                <a:latin typeface="ＭＳ Ｐゴシック" pitchFamily="50" charset="-128"/>
                <a:ea typeface="ＭＳ Ｐゴシック" pitchFamily="50" charset="-128"/>
              </a:rPr>
              <a:t>ＩＣＴ技術</a:t>
            </a:r>
            <a:r>
              <a:rPr lang="ja-JP" altLang="en-US" sz="2000" b="1" dirty="0">
                <a:solidFill>
                  <a:srgbClr val="FF0000"/>
                </a:solidFill>
                <a:latin typeface="ＭＳ Ｐゴシック" pitchFamily="50" charset="-128"/>
                <a:ea typeface="ＭＳ Ｐゴシック" pitchFamily="50" charset="-128"/>
              </a:rPr>
              <a:t>の活用（</a:t>
            </a:r>
            <a:r>
              <a:rPr lang="ja-JP" altLang="en-US" sz="2000" b="1" dirty="0" smtClean="0">
                <a:solidFill>
                  <a:srgbClr val="FF0000"/>
                </a:solidFill>
                <a:latin typeface="ＭＳ Ｐゴシック" pitchFamily="50" charset="-128"/>
                <a:ea typeface="ＭＳ Ｐゴシック" pitchFamily="50" charset="-128"/>
              </a:rPr>
              <a:t>ホームページ</a:t>
            </a:r>
            <a:r>
              <a:rPr lang="ja-JP" altLang="en-US" sz="2000" b="1" dirty="0">
                <a:solidFill>
                  <a:srgbClr val="FF0000"/>
                </a:solidFill>
                <a:latin typeface="ＭＳ Ｐゴシック" pitchFamily="50" charset="-128"/>
                <a:ea typeface="ＭＳ Ｐゴシック" pitchFamily="50" charset="-128"/>
              </a:rPr>
              <a:t>の活用ｅｔｃ）</a:t>
            </a:r>
          </a:p>
        </p:txBody>
      </p:sp>
      <p:sp>
        <p:nvSpPr>
          <p:cNvPr id="12" name="右矢印 11"/>
          <p:cNvSpPr/>
          <p:nvPr/>
        </p:nvSpPr>
        <p:spPr>
          <a:xfrm rot="5400000">
            <a:off x="4103948" y="1808820"/>
            <a:ext cx="936104" cy="20162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角丸四角形 6"/>
          <p:cNvSpPr/>
          <p:nvPr/>
        </p:nvSpPr>
        <p:spPr>
          <a:xfrm>
            <a:off x="777950" y="1412776"/>
            <a:ext cx="7588100" cy="72008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lvl="4"/>
            <a:r>
              <a:rPr kumimoji="1" lang="ja-JP" altLang="en-US" sz="2400" dirty="0" smtClean="0">
                <a:latin typeface="ＭＳ Ｐゴシック" pitchFamily="50" charset="-128"/>
                <a:ea typeface="ＭＳ Ｐゴシック" pitchFamily="50" charset="-128"/>
              </a:rPr>
              <a:t>        </a:t>
            </a:r>
            <a:r>
              <a:rPr lang="ja-JP" altLang="en-US" sz="2400" dirty="0" smtClean="0">
                <a:latin typeface="ＭＳ Ｐゴシック" pitchFamily="50" charset="-128"/>
                <a:ea typeface="ＭＳ Ｐゴシック" pitchFamily="50" charset="-128"/>
              </a:rPr>
              <a:t>③</a:t>
            </a:r>
            <a:r>
              <a:rPr lang="ja-JP" altLang="en-US" sz="2400" dirty="0">
                <a:latin typeface="ＭＳ Ｐゴシック" pitchFamily="50" charset="-128"/>
                <a:ea typeface="ＭＳ Ｐゴシック" pitchFamily="50" charset="-128"/>
              </a:rPr>
              <a:t>意識の普及</a:t>
            </a:r>
            <a:endParaRPr kumimoji="1" lang="ja-JP" altLang="en-US" sz="2400" dirty="0">
              <a:latin typeface="ＭＳ Ｐゴシック" pitchFamily="50" charset="-128"/>
              <a:ea typeface="ＭＳ Ｐゴシック" pitchFamily="50" charset="-128"/>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22</a:t>
            </a:fld>
            <a:endParaRPr kumimoji="1" lang="ja-JP" altLang="en-US"/>
          </a:p>
        </p:txBody>
      </p:sp>
    </p:spTree>
    <p:extLst>
      <p:ext uri="{BB962C8B-B14F-4D97-AF65-F5344CB8AC3E}">
        <p14:creationId xmlns:p14="http://schemas.microsoft.com/office/powerpoint/2010/main" val="1591716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姿⑤</a:t>
            </a:r>
            <a:endParaRPr lang="ja-JP" altLang="en-US" sz="3200" dirty="0">
              <a:solidFill>
                <a:prstClr val="black"/>
              </a:solidFill>
            </a:endParaRPr>
          </a:p>
        </p:txBody>
      </p:sp>
      <p:sp>
        <p:nvSpPr>
          <p:cNvPr id="11" name="角丸四角形 10"/>
          <p:cNvSpPr/>
          <p:nvPr/>
        </p:nvSpPr>
        <p:spPr>
          <a:xfrm>
            <a:off x="393682" y="3356992"/>
            <a:ext cx="8356636" cy="3240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ja-JP" altLang="en-US" sz="2000" b="1" dirty="0">
                <a:latin typeface="ＭＳ Ｐゴシック" pitchFamily="50" charset="-128"/>
                <a:ea typeface="ＭＳ Ｐゴシック" pitchFamily="50" charset="-128"/>
              </a:rPr>
              <a:t>現状の自治会活動は、行政との連携を防災業務等を含め強化する必要がある</a:t>
            </a:r>
            <a:r>
              <a:rPr lang="ja-JP" altLang="en-US" sz="2000" b="1" dirty="0" smtClean="0">
                <a:latin typeface="ＭＳ Ｐゴシック" pitchFamily="50" charset="-128"/>
                <a:ea typeface="ＭＳ Ｐゴシック" pitchFamily="50" charset="-128"/>
              </a:rPr>
              <a:t>。</a:t>
            </a:r>
          </a:p>
          <a:p>
            <a:endParaRPr lang="ja-JP" altLang="en-US" sz="2000" b="1" dirty="0">
              <a:latin typeface="ＭＳ Ｐゴシック" pitchFamily="50" charset="-128"/>
              <a:ea typeface="ＭＳ Ｐゴシック" pitchFamily="50" charset="-128"/>
            </a:endParaRPr>
          </a:p>
          <a:p>
            <a:r>
              <a:rPr lang="ja-JP" altLang="en-US" sz="2000" b="1" u="sng" dirty="0" smtClean="0">
                <a:solidFill>
                  <a:srgbClr val="FF0000"/>
                </a:solidFill>
                <a:latin typeface="ＭＳ Ｐゴシック" pitchFamily="50" charset="-128"/>
                <a:ea typeface="ＭＳ Ｐゴシック" pitchFamily="50" charset="-128"/>
              </a:rPr>
              <a:t>≪具体的対策≫</a:t>
            </a:r>
            <a:endParaRPr lang="ja-JP" altLang="en-US" sz="2000" b="1" u="sng" dirty="0">
              <a:solidFill>
                <a:srgbClr val="FF0000"/>
              </a:solidFill>
              <a:latin typeface="ＭＳ Ｐゴシック" pitchFamily="50" charset="-128"/>
              <a:ea typeface="ＭＳ Ｐゴシック" pitchFamily="50" charset="-128"/>
            </a:endParaRPr>
          </a:p>
          <a:p>
            <a:r>
              <a:rPr lang="ja-JP" altLang="en-US" sz="2000" b="1" dirty="0" smtClean="0">
                <a:solidFill>
                  <a:srgbClr val="FF0000"/>
                </a:solidFill>
                <a:latin typeface="ＭＳ Ｐゴシック" pitchFamily="50" charset="-128"/>
                <a:ea typeface="ＭＳ Ｐゴシック" pitchFamily="50" charset="-128"/>
              </a:rPr>
              <a:t>　●</a:t>
            </a:r>
            <a:r>
              <a:rPr lang="ja-JP" altLang="en-US" sz="2000" b="1" dirty="0">
                <a:solidFill>
                  <a:srgbClr val="FF0000"/>
                </a:solidFill>
                <a:latin typeface="ＭＳ Ｐゴシック" pitchFamily="50" charset="-128"/>
                <a:ea typeface="ＭＳ Ｐゴシック" pitchFamily="50" charset="-128"/>
              </a:rPr>
              <a:t>関連組織（社会福祉協議会・民生委員・公民館・学校等）との連携</a:t>
            </a:r>
          </a:p>
          <a:p>
            <a:r>
              <a:rPr lang="ja-JP" altLang="en-US" sz="2000" b="1" dirty="0" smtClean="0">
                <a:solidFill>
                  <a:srgbClr val="FF0000"/>
                </a:solidFill>
                <a:latin typeface="ＭＳ Ｐゴシック" pitchFamily="50" charset="-128"/>
                <a:ea typeface="ＭＳ Ｐゴシック" pitchFamily="50" charset="-128"/>
              </a:rPr>
              <a:t>　●</a:t>
            </a:r>
            <a:r>
              <a:rPr lang="ja-JP" altLang="en-US" sz="2000" b="1" dirty="0">
                <a:solidFill>
                  <a:srgbClr val="FF0000"/>
                </a:solidFill>
                <a:latin typeface="ＭＳ Ｐゴシック" pitchFamily="50" charset="-128"/>
                <a:ea typeface="ＭＳ Ｐゴシック" pitchFamily="50" charset="-128"/>
              </a:rPr>
              <a:t>市議および市役所幹部との意見交換会　（タウンミーティング等）</a:t>
            </a:r>
          </a:p>
          <a:p>
            <a:r>
              <a:rPr lang="ja-JP" altLang="en-US" sz="2000" b="1" dirty="0" smtClean="0">
                <a:solidFill>
                  <a:srgbClr val="FF0000"/>
                </a:solidFill>
                <a:latin typeface="ＭＳ Ｐゴシック" pitchFamily="50" charset="-128"/>
                <a:ea typeface="ＭＳ Ｐゴシック" pitchFamily="50" charset="-128"/>
              </a:rPr>
              <a:t>　●</a:t>
            </a:r>
            <a:r>
              <a:rPr lang="ja-JP" altLang="en-US" sz="2000" b="1" dirty="0">
                <a:solidFill>
                  <a:srgbClr val="FF0000"/>
                </a:solidFill>
                <a:latin typeface="ＭＳ Ｐゴシック" pitchFamily="50" charset="-128"/>
                <a:ea typeface="ＭＳ Ｐゴシック" pitchFamily="50" charset="-128"/>
              </a:rPr>
              <a:t>タイムリーな情報連携（防犯・防災等）</a:t>
            </a:r>
          </a:p>
          <a:p>
            <a:r>
              <a:rPr lang="ja-JP" altLang="en-US" sz="2000" b="1" dirty="0" smtClean="0">
                <a:solidFill>
                  <a:srgbClr val="FF0000"/>
                </a:solidFill>
                <a:latin typeface="ＭＳ Ｐゴシック" pitchFamily="50" charset="-128"/>
                <a:ea typeface="ＭＳ Ｐゴシック" pitchFamily="50" charset="-128"/>
              </a:rPr>
              <a:t>　●</a:t>
            </a:r>
            <a:r>
              <a:rPr lang="ja-JP" altLang="en-US" sz="2000" b="1" dirty="0">
                <a:solidFill>
                  <a:srgbClr val="FF0000"/>
                </a:solidFill>
                <a:latin typeface="ＭＳ Ｐゴシック" pitchFamily="50" charset="-128"/>
                <a:ea typeface="ＭＳ Ｐゴシック" pitchFamily="50" charset="-128"/>
              </a:rPr>
              <a:t>地域住民の議会および各種委員会・審議会への傍聴による情報収集</a:t>
            </a:r>
          </a:p>
        </p:txBody>
      </p:sp>
      <p:sp>
        <p:nvSpPr>
          <p:cNvPr id="12" name="右矢印 11"/>
          <p:cNvSpPr/>
          <p:nvPr/>
        </p:nvSpPr>
        <p:spPr>
          <a:xfrm rot="5400000">
            <a:off x="4103948" y="1808820"/>
            <a:ext cx="936104" cy="20162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角丸四角形 5"/>
          <p:cNvSpPr/>
          <p:nvPr/>
        </p:nvSpPr>
        <p:spPr>
          <a:xfrm>
            <a:off x="777950" y="1432868"/>
            <a:ext cx="7588100" cy="72008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2"/>
            <a:r>
              <a:rPr kumimoji="1" lang="ja-JP" altLang="en-US" sz="2400" dirty="0" smtClean="0">
                <a:latin typeface="ＭＳ Ｐゴシック" pitchFamily="50" charset="-128"/>
                <a:ea typeface="ＭＳ Ｐゴシック" pitchFamily="50" charset="-128"/>
              </a:rPr>
              <a:t>                 ④</a:t>
            </a:r>
            <a:r>
              <a:rPr lang="ja-JP" altLang="en-US" sz="2400" dirty="0" smtClean="0">
                <a:latin typeface="ＭＳ Ｐゴシック" pitchFamily="50" charset="-128"/>
                <a:ea typeface="ＭＳ Ｐゴシック" pitchFamily="50" charset="-128"/>
              </a:rPr>
              <a:t>行政</a:t>
            </a:r>
            <a:r>
              <a:rPr lang="ja-JP" altLang="en-US" sz="2400" dirty="0">
                <a:latin typeface="ＭＳ Ｐゴシック" pitchFamily="50" charset="-128"/>
                <a:ea typeface="ＭＳ Ｐゴシック" pitchFamily="50" charset="-128"/>
              </a:rPr>
              <a:t>との連携</a:t>
            </a:r>
            <a:endParaRPr kumimoji="1" lang="ja-JP" altLang="en-US" sz="2400" dirty="0">
              <a:latin typeface="ＭＳ Ｐゴシック" pitchFamily="50" charset="-128"/>
              <a:ea typeface="ＭＳ Ｐゴシック" pitchFamily="50" charset="-128"/>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23</a:t>
            </a:fld>
            <a:endParaRPr kumimoji="1" lang="ja-JP" altLang="en-US"/>
          </a:p>
        </p:txBody>
      </p:sp>
    </p:spTree>
    <p:extLst>
      <p:ext uri="{BB962C8B-B14F-4D97-AF65-F5344CB8AC3E}">
        <p14:creationId xmlns:p14="http://schemas.microsoft.com/office/powerpoint/2010/main" val="161933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姿⑥</a:t>
            </a:r>
            <a:endParaRPr lang="ja-JP" altLang="en-US" sz="3200" dirty="0">
              <a:solidFill>
                <a:prstClr val="black"/>
              </a:solidFill>
            </a:endParaRPr>
          </a:p>
        </p:txBody>
      </p:sp>
      <p:sp>
        <p:nvSpPr>
          <p:cNvPr id="7" name="角丸四角形 6"/>
          <p:cNvSpPr/>
          <p:nvPr/>
        </p:nvSpPr>
        <p:spPr>
          <a:xfrm>
            <a:off x="803288" y="1412776"/>
            <a:ext cx="7537424" cy="72008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2400" dirty="0" smtClean="0">
                <a:latin typeface="ＭＳ Ｐゴシック" pitchFamily="50" charset="-128"/>
                <a:ea typeface="ＭＳ Ｐゴシック" pitchFamily="50" charset="-128"/>
              </a:rPr>
              <a:t>⑤共通事項</a:t>
            </a:r>
            <a:endParaRPr lang="ja-JP" altLang="en-US" sz="2400" dirty="0">
              <a:latin typeface="ＭＳ Ｐゴシック" pitchFamily="50" charset="-128"/>
              <a:ea typeface="ＭＳ Ｐゴシック" pitchFamily="50" charset="-128"/>
            </a:endParaRPr>
          </a:p>
        </p:txBody>
      </p:sp>
      <p:sp>
        <p:nvSpPr>
          <p:cNvPr id="11" name="角丸四角形 10"/>
          <p:cNvSpPr/>
          <p:nvPr/>
        </p:nvSpPr>
        <p:spPr>
          <a:xfrm>
            <a:off x="393682" y="3356992"/>
            <a:ext cx="8356636" cy="3024336"/>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ja-JP" altLang="en-US" sz="2000" b="1" u="sng" dirty="0">
                <a:solidFill>
                  <a:srgbClr val="FF0000"/>
                </a:solidFill>
                <a:latin typeface="ＭＳ Ｐゴシック" pitchFamily="50" charset="-128"/>
                <a:ea typeface="ＭＳ Ｐゴシック" pitchFamily="50" charset="-128"/>
              </a:rPr>
              <a:t>≪具体的対策≫</a:t>
            </a:r>
          </a:p>
          <a:p>
            <a:r>
              <a:rPr lang="ja-JP" altLang="en-US" sz="2000" b="1" dirty="0" smtClean="0">
                <a:solidFill>
                  <a:srgbClr val="FF0000"/>
                </a:solidFill>
                <a:latin typeface="ＭＳ Ｐゴシック" pitchFamily="50" charset="-128"/>
                <a:ea typeface="ＭＳ Ｐゴシック" pitchFamily="50" charset="-128"/>
              </a:rPr>
              <a:t>●</a:t>
            </a:r>
            <a:r>
              <a:rPr lang="ja-JP" altLang="en-US" sz="2000" b="1" dirty="0">
                <a:solidFill>
                  <a:srgbClr val="FF0000"/>
                </a:solidFill>
                <a:latin typeface="ＭＳ Ｐゴシック" pitchFamily="50" charset="-128"/>
                <a:ea typeface="ＭＳ Ｐゴシック" pitchFamily="50" charset="-128"/>
              </a:rPr>
              <a:t>現状の自治会活動のウェイトは</a:t>
            </a:r>
            <a:r>
              <a:rPr lang="ja-JP" altLang="en-US" sz="2000" b="1" dirty="0" smtClean="0">
                <a:solidFill>
                  <a:srgbClr val="FF0000"/>
                </a:solidFill>
                <a:latin typeface="ＭＳ Ｐゴシック" pitchFamily="50" charset="-128"/>
                <a:ea typeface="ＭＳ Ｐゴシック" pitchFamily="50" charset="-128"/>
              </a:rPr>
              <a:t>、ともすると</a:t>
            </a:r>
            <a:r>
              <a:rPr lang="en-US" altLang="ja-JP" sz="2000" b="1" dirty="0">
                <a:solidFill>
                  <a:srgbClr val="FF0000"/>
                </a:solidFill>
                <a:latin typeface="ＭＳ Ｐゴシック" pitchFamily="50" charset="-128"/>
                <a:ea typeface="ＭＳ Ｐゴシック" pitchFamily="50" charset="-128"/>
              </a:rPr>
              <a:t>『</a:t>
            </a:r>
            <a:r>
              <a:rPr lang="ja-JP" altLang="en-US" sz="2000" b="1" dirty="0">
                <a:solidFill>
                  <a:srgbClr val="FF0000"/>
                </a:solidFill>
                <a:latin typeface="ＭＳ Ｐゴシック" pitchFamily="50" charset="-128"/>
                <a:ea typeface="ＭＳ Ｐゴシック" pitchFamily="50" charset="-128"/>
              </a:rPr>
              <a:t>親睦をはかる活動</a:t>
            </a:r>
            <a:r>
              <a:rPr lang="en-US" altLang="ja-JP" sz="2000" b="1" dirty="0" smtClean="0">
                <a:solidFill>
                  <a:srgbClr val="FF0000"/>
                </a:solidFill>
                <a:latin typeface="ＭＳ Ｐゴシック" pitchFamily="50" charset="-128"/>
                <a:ea typeface="ＭＳ Ｐゴシック" pitchFamily="50" charset="-128"/>
              </a:rPr>
              <a:t>』</a:t>
            </a:r>
            <a:endParaRPr lang="ja-JP" altLang="en-US" sz="2000" b="1" dirty="0" smtClean="0">
              <a:solidFill>
                <a:srgbClr val="FF0000"/>
              </a:solidFill>
              <a:latin typeface="ＭＳ Ｐゴシック" pitchFamily="50" charset="-128"/>
              <a:ea typeface="ＭＳ Ｐゴシック" pitchFamily="50" charset="-128"/>
            </a:endParaRPr>
          </a:p>
          <a:p>
            <a:r>
              <a:rPr lang="ja-JP" altLang="en-US" sz="2000" b="1" dirty="0" smtClean="0">
                <a:solidFill>
                  <a:srgbClr val="FF0000"/>
                </a:solidFill>
                <a:latin typeface="ＭＳ Ｐゴシック" pitchFamily="50" charset="-128"/>
                <a:ea typeface="ＭＳ Ｐゴシック" pitchFamily="50" charset="-128"/>
              </a:rPr>
              <a:t>　　に</a:t>
            </a:r>
            <a:r>
              <a:rPr lang="ja-JP" altLang="en-US" sz="2000" b="1" dirty="0">
                <a:solidFill>
                  <a:srgbClr val="FF0000"/>
                </a:solidFill>
                <a:latin typeface="ＭＳ Ｐゴシック" pitchFamily="50" charset="-128"/>
                <a:ea typeface="ＭＳ Ｐゴシック" pitchFamily="50" charset="-128"/>
              </a:rPr>
              <a:t>会</a:t>
            </a:r>
            <a:r>
              <a:rPr lang="ja-JP" altLang="en-US" sz="2000" b="1" dirty="0" smtClean="0">
                <a:solidFill>
                  <a:srgbClr val="FF0000"/>
                </a:solidFill>
                <a:latin typeface="ＭＳ Ｐゴシック" pitchFamily="50" charset="-128"/>
                <a:ea typeface="ＭＳ Ｐゴシック" pitchFamily="50" charset="-128"/>
              </a:rPr>
              <a:t>費や労力が掛けられており、</a:t>
            </a:r>
            <a:r>
              <a:rPr lang="en-US" altLang="ja-JP" sz="2000" b="1" dirty="0" smtClean="0">
                <a:solidFill>
                  <a:srgbClr val="FF0000"/>
                </a:solidFill>
                <a:latin typeface="ＭＳ Ｐゴシック" pitchFamily="50" charset="-128"/>
                <a:ea typeface="ＭＳ Ｐゴシック" pitchFamily="50" charset="-128"/>
              </a:rPr>
              <a:t>『</a:t>
            </a:r>
            <a:r>
              <a:rPr lang="ja-JP" altLang="en-US" sz="2000" b="1" dirty="0">
                <a:solidFill>
                  <a:srgbClr val="FF0000"/>
                </a:solidFill>
                <a:latin typeface="ＭＳ Ｐゴシック" pitchFamily="50" charset="-128"/>
                <a:ea typeface="ＭＳ Ｐゴシック" pitchFamily="50" charset="-128"/>
              </a:rPr>
              <a:t>安全を</a:t>
            </a:r>
            <a:r>
              <a:rPr lang="ja-JP" altLang="en-US" sz="2000" b="1" dirty="0" smtClean="0">
                <a:solidFill>
                  <a:srgbClr val="FF0000"/>
                </a:solidFill>
                <a:latin typeface="ＭＳ Ｐゴシック" pitchFamily="50" charset="-128"/>
                <a:ea typeface="ＭＳ Ｐゴシック" pitchFamily="50" charset="-128"/>
              </a:rPr>
              <a:t>守る活動</a:t>
            </a:r>
            <a:r>
              <a:rPr lang="en-US" altLang="ja-JP" sz="2000" b="1" dirty="0" smtClean="0">
                <a:solidFill>
                  <a:srgbClr val="FF0000"/>
                </a:solidFill>
                <a:latin typeface="ＭＳ Ｐゴシック" pitchFamily="50" charset="-128"/>
                <a:ea typeface="ＭＳ Ｐゴシック" pitchFamily="50" charset="-128"/>
              </a:rPr>
              <a:t>』『</a:t>
            </a:r>
            <a:r>
              <a:rPr lang="ja-JP" altLang="en-US" sz="2000" b="1" dirty="0" smtClean="0">
                <a:solidFill>
                  <a:srgbClr val="FF0000"/>
                </a:solidFill>
                <a:latin typeface="ＭＳ Ｐゴシック" pitchFamily="50" charset="-128"/>
                <a:ea typeface="ＭＳ Ｐゴシック" pitchFamily="50" charset="-128"/>
              </a:rPr>
              <a:t>環境を</a:t>
            </a:r>
            <a:r>
              <a:rPr lang="ja-JP" altLang="en-US" sz="2000" b="1" dirty="0">
                <a:solidFill>
                  <a:srgbClr val="FF0000"/>
                </a:solidFill>
                <a:latin typeface="ＭＳ Ｐゴシック" pitchFamily="50" charset="-128"/>
                <a:ea typeface="ＭＳ Ｐゴシック" pitchFamily="50" charset="-128"/>
              </a:rPr>
              <a:t>守る活動</a:t>
            </a:r>
            <a:r>
              <a:rPr lang="en-US" altLang="ja-JP" sz="2000" b="1" dirty="0" smtClean="0">
                <a:solidFill>
                  <a:srgbClr val="FF0000"/>
                </a:solidFill>
                <a:latin typeface="ＭＳ Ｐゴシック" pitchFamily="50" charset="-128"/>
                <a:ea typeface="ＭＳ Ｐゴシック" pitchFamily="50" charset="-128"/>
              </a:rPr>
              <a:t>』</a:t>
            </a:r>
            <a:endParaRPr lang="ja-JP" altLang="en-US" sz="2000" b="1" dirty="0" smtClean="0">
              <a:solidFill>
                <a:srgbClr val="FF0000"/>
              </a:solidFill>
              <a:latin typeface="ＭＳ Ｐゴシック" pitchFamily="50" charset="-128"/>
              <a:ea typeface="ＭＳ Ｐゴシック" pitchFamily="50" charset="-128"/>
            </a:endParaRPr>
          </a:p>
          <a:p>
            <a:r>
              <a:rPr lang="ja-JP" altLang="en-US" sz="2000" b="1" dirty="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　との対比を５０％</a:t>
            </a:r>
            <a:r>
              <a:rPr lang="ja-JP" altLang="en-US" sz="2000" b="1" dirty="0">
                <a:solidFill>
                  <a:srgbClr val="FF0000"/>
                </a:solidFill>
                <a:latin typeface="ＭＳ Ｐゴシック" pitchFamily="50" charset="-128"/>
                <a:ea typeface="ＭＳ Ｐゴシック" pitchFamily="50" charset="-128"/>
              </a:rPr>
              <a:t>対５０％</a:t>
            </a:r>
            <a:r>
              <a:rPr lang="ja-JP" altLang="en-US" sz="2000" b="1" dirty="0" smtClean="0">
                <a:solidFill>
                  <a:srgbClr val="FF0000"/>
                </a:solidFill>
                <a:latin typeface="ＭＳ Ｐゴシック" pitchFamily="50" charset="-128"/>
                <a:ea typeface="ＭＳ Ｐゴシック" pitchFamily="50" charset="-128"/>
              </a:rPr>
              <a:t>とする。</a:t>
            </a:r>
            <a:endParaRPr lang="ja-JP" altLang="en-US" sz="2000" b="1" dirty="0">
              <a:solidFill>
                <a:srgbClr val="FF0000"/>
              </a:solidFill>
              <a:latin typeface="ＭＳ Ｐゴシック" pitchFamily="50" charset="-128"/>
              <a:ea typeface="ＭＳ Ｐゴシック" pitchFamily="50" charset="-128"/>
            </a:endParaRPr>
          </a:p>
          <a:p>
            <a:r>
              <a:rPr lang="ja-JP" altLang="en-US" sz="2000" b="1" dirty="0" smtClean="0">
                <a:solidFill>
                  <a:srgbClr val="FF0000"/>
                </a:solidFill>
                <a:latin typeface="ＭＳ Ｐゴシック" pitchFamily="50" charset="-128"/>
                <a:ea typeface="ＭＳ Ｐゴシック" pitchFamily="50" charset="-128"/>
              </a:rPr>
              <a:t>●自治会活動の意識向上を図る説明会</a:t>
            </a:r>
            <a:r>
              <a:rPr lang="ja-JP" altLang="en-US" sz="2000" b="1" dirty="0">
                <a:solidFill>
                  <a:srgbClr val="FF0000"/>
                </a:solidFill>
                <a:latin typeface="ＭＳ Ｐゴシック" pitchFamily="50" charset="-128"/>
                <a:ea typeface="ＭＳ Ｐゴシック" pitchFamily="50" charset="-128"/>
              </a:rPr>
              <a:t>を中心とした広報活動</a:t>
            </a:r>
            <a:r>
              <a:rPr lang="ja-JP" altLang="en-US" sz="2000" b="1" dirty="0" smtClean="0">
                <a:solidFill>
                  <a:srgbClr val="FF0000"/>
                </a:solidFill>
                <a:latin typeface="ＭＳ Ｐゴシック" pitchFamily="50" charset="-128"/>
                <a:ea typeface="ＭＳ Ｐゴシック" pitchFamily="50" charset="-128"/>
              </a:rPr>
              <a:t>の実施</a:t>
            </a:r>
            <a:r>
              <a:rPr lang="ja-JP" altLang="en-US" sz="2000" b="1" dirty="0">
                <a:solidFill>
                  <a:srgbClr val="FF0000"/>
                </a:solidFill>
                <a:latin typeface="ＭＳ Ｐゴシック" pitchFamily="50" charset="-128"/>
                <a:ea typeface="ＭＳ Ｐゴシック" pitchFamily="50" charset="-128"/>
              </a:rPr>
              <a:t>。</a:t>
            </a:r>
          </a:p>
        </p:txBody>
      </p:sp>
      <p:sp>
        <p:nvSpPr>
          <p:cNvPr id="12" name="右矢印 11"/>
          <p:cNvSpPr/>
          <p:nvPr/>
        </p:nvSpPr>
        <p:spPr>
          <a:xfrm rot="5400000">
            <a:off x="4103948" y="1808820"/>
            <a:ext cx="936104" cy="20162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24</a:t>
            </a:fld>
            <a:endParaRPr kumimoji="1" lang="ja-JP" altLang="en-US"/>
          </a:p>
        </p:txBody>
      </p:sp>
    </p:spTree>
    <p:extLst>
      <p:ext uri="{BB962C8B-B14F-4D97-AF65-F5344CB8AC3E}">
        <p14:creationId xmlns:p14="http://schemas.microsoft.com/office/powerpoint/2010/main" val="611177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姿⑦</a:t>
            </a:r>
            <a:endParaRPr lang="ja-JP" altLang="en-US" sz="3200" dirty="0">
              <a:solidFill>
                <a:prstClr val="black"/>
              </a:solidFill>
            </a:endParaRPr>
          </a:p>
        </p:txBody>
      </p:sp>
      <p:sp>
        <p:nvSpPr>
          <p:cNvPr id="11" name="角丸四角形 10"/>
          <p:cNvSpPr/>
          <p:nvPr/>
        </p:nvSpPr>
        <p:spPr>
          <a:xfrm>
            <a:off x="465690" y="3356992"/>
            <a:ext cx="8212620" cy="3240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ja-JP" altLang="en-US" sz="2000" b="1" u="sng" dirty="0">
                <a:solidFill>
                  <a:srgbClr val="FF0000"/>
                </a:solidFill>
                <a:latin typeface="ＭＳ Ｐゴシック" pitchFamily="50" charset="-128"/>
                <a:ea typeface="ＭＳ Ｐゴシック" pitchFamily="50" charset="-128"/>
              </a:rPr>
              <a:t>≪具体的対策≫</a:t>
            </a:r>
          </a:p>
          <a:p>
            <a:r>
              <a:rPr lang="ja-JP" altLang="en-US" sz="2000" b="1" dirty="0" smtClean="0">
                <a:solidFill>
                  <a:srgbClr val="FF0000"/>
                </a:solidFill>
                <a:latin typeface="ＭＳ Ｐゴシック" pitchFamily="50" charset="-128"/>
                <a:ea typeface="ＭＳ Ｐゴシック" pitchFamily="50" charset="-128"/>
              </a:rPr>
              <a:t>●</a:t>
            </a:r>
            <a:r>
              <a:rPr lang="ja-JP" altLang="en-US" sz="2000" b="1" dirty="0">
                <a:solidFill>
                  <a:srgbClr val="FF0000"/>
                </a:solidFill>
                <a:latin typeface="ＭＳ Ｐゴシック" pitchFamily="50" charset="-128"/>
                <a:ea typeface="ＭＳ Ｐゴシック" pitchFamily="50" charset="-128"/>
              </a:rPr>
              <a:t>防犯・防災に関する個人</a:t>
            </a:r>
            <a:r>
              <a:rPr lang="ja-JP" altLang="en-US" sz="2000" b="1" dirty="0" smtClean="0">
                <a:solidFill>
                  <a:srgbClr val="FF0000"/>
                </a:solidFill>
                <a:latin typeface="ＭＳ Ｐゴシック" pitchFamily="50" charset="-128"/>
                <a:ea typeface="ＭＳ Ｐゴシック" pitchFamily="50" charset="-128"/>
              </a:rPr>
              <a:t>情報の扱いについては、行政と連携し、住民</a:t>
            </a:r>
          </a:p>
          <a:p>
            <a:r>
              <a:rPr lang="ja-JP" altLang="en-US" sz="2000" b="1" dirty="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 のコンセンサスを得る。</a:t>
            </a:r>
            <a:endParaRPr lang="ja-JP" altLang="en-US" sz="2000" b="1" dirty="0">
              <a:solidFill>
                <a:srgbClr val="FF0000"/>
              </a:solidFill>
              <a:latin typeface="ＭＳ Ｐゴシック" pitchFamily="50" charset="-128"/>
              <a:ea typeface="ＭＳ Ｐゴシック" pitchFamily="50" charset="-128"/>
            </a:endParaRPr>
          </a:p>
          <a:p>
            <a:r>
              <a:rPr lang="ja-JP" altLang="en-US" sz="2000" b="1" dirty="0">
                <a:solidFill>
                  <a:srgbClr val="FF0000"/>
                </a:solidFill>
                <a:latin typeface="ＭＳ Ｐゴシック" pitchFamily="50" charset="-128"/>
                <a:ea typeface="ＭＳ Ｐゴシック" pitchFamily="50" charset="-128"/>
              </a:rPr>
              <a:t>●</a:t>
            </a:r>
            <a:r>
              <a:rPr lang="ja-JP" altLang="en-US" sz="2000" b="1" dirty="0" smtClean="0">
                <a:solidFill>
                  <a:srgbClr val="FF0000"/>
                </a:solidFill>
                <a:latin typeface="ＭＳ Ｐゴシック" pitchFamily="50" charset="-128"/>
                <a:ea typeface="ＭＳ Ｐゴシック" pitchFamily="50" charset="-128"/>
              </a:rPr>
              <a:t>自治会は、高齢化</a:t>
            </a:r>
            <a:r>
              <a:rPr lang="ja-JP" altLang="en-US" sz="2000" b="1" dirty="0">
                <a:solidFill>
                  <a:srgbClr val="FF0000"/>
                </a:solidFill>
                <a:latin typeface="ＭＳ Ｐゴシック" pitchFamily="50" charset="-128"/>
                <a:ea typeface="ＭＳ Ｐゴシック" pitchFamily="50" charset="-128"/>
              </a:rPr>
              <a:t>に</a:t>
            </a:r>
            <a:r>
              <a:rPr lang="ja-JP" altLang="en-US" sz="2000" b="1" dirty="0" smtClean="0">
                <a:solidFill>
                  <a:srgbClr val="FF0000"/>
                </a:solidFill>
                <a:latin typeface="ＭＳ Ｐゴシック" pitchFamily="50" charset="-128"/>
                <a:ea typeface="ＭＳ Ｐゴシック" pitchFamily="50" charset="-128"/>
              </a:rPr>
              <a:t>向けた民生</a:t>
            </a:r>
            <a:r>
              <a:rPr lang="ja-JP" altLang="en-US" sz="2000" b="1" dirty="0">
                <a:solidFill>
                  <a:srgbClr val="FF0000"/>
                </a:solidFill>
                <a:latin typeface="ＭＳ Ｐゴシック" pitchFamily="50" charset="-128"/>
                <a:ea typeface="ＭＳ Ｐゴシック" pitchFamily="50" charset="-128"/>
              </a:rPr>
              <a:t>委員の</a:t>
            </a:r>
            <a:r>
              <a:rPr lang="ja-JP" altLang="en-US" sz="2000" b="1" dirty="0" smtClean="0">
                <a:solidFill>
                  <a:srgbClr val="FF0000"/>
                </a:solidFill>
                <a:latin typeface="ＭＳ Ｐゴシック" pitchFamily="50" charset="-128"/>
                <a:ea typeface="ＭＳ Ｐゴシック" pitchFamily="50" charset="-128"/>
              </a:rPr>
              <a:t>業務に協力する。</a:t>
            </a:r>
          </a:p>
          <a:p>
            <a:r>
              <a:rPr lang="ja-JP" altLang="en-US" sz="2000" b="1" dirty="0">
                <a:solidFill>
                  <a:srgbClr val="FF0000"/>
                </a:solidFill>
                <a:latin typeface="ＭＳ Ｐゴシック" pitchFamily="50" charset="-128"/>
                <a:ea typeface="ＭＳ Ｐゴシック" pitchFamily="50" charset="-128"/>
              </a:rPr>
              <a:t>●高齢者および要介護者の見守りを行うための</a:t>
            </a:r>
            <a:r>
              <a:rPr lang="ja-JP" altLang="en-US" sz="2000" b="1" u="heavy" dirty="0">
                <a:solidFill>
                  <a:srgbClr val="FF0000"/>
                </a:solidFill>
                <a:latin typeface="ＭＳ Ｐゴシック" pitchFamily="50" charset="-128"/>
                <a:ea typeface="ＭＳ Ｐゴシック" pitchFamily="50" charset="-128"/>
              </a:rPr>
              <a:t>ＩＣＴ（情報通信技術</a:t>
            </a:r>
            <a:r>
              <a:rPr lang="ja-JP" altLang="en-US" sz="2000" b="1" u="heavy" dirty="0" smtClean="0">
                <a:solidFill>
                  <a:srgbClr val="FF0000"/>
                </a:solidFill>
                <a:latin typeface="ＭＳ Ｐゴシック" pitchFamily="50" charset="-128"/>
                <a:ea typeface="ＭＳ Ｐゴシック" pitchFamily="50" charset="-128"/>
              </a:rPr>
              <a:t>）</a:t>
            </a:r>
          </a:p>
          <a:p>
            <a:r>
              <a:rPr lang="ja-JP" altLang="en-US" sz="2000" b="1" dirty="0" smtClean="0">
                <a:solidFill>
                  <a:srgbClr val="FF0000"/>
                </a:solidFill>
                <a:latin typeface="ＭＳ Ｐゴシック" pitchFamily="50" charset="-128"/>
                <a:ea typeface="ＭＳ Ｐゴシック" pitchFamily="50" charset="-128"/>
              </a:rPr>
              <a:t> 　ツール</a:t>
            </a:r>
            <a:r>
              <a:rPr lang="ja-JP" altLang="en-US" sz="2000" b="1" dirty="0">
                <a:solidFill>
                  <a:srgbClr val="FF0000"/>
                </a:solidFill>
                <a:latin typeface="ＭＳ Ｐゴシック" pitchFamily="50" charset="-128"/>
                <a:ea typeface="ＭＳ Ｐゴシック" pitchFamily="50" charset="-128"/>
              </a:rPr>
              <a:t>の活用。</a:t>
            </a:r>
          </a:p>
        </p:txBody>
      </p:sp>
      <p:sp>
        <p:nvSpPr>
          <p:cNvPr id="12" name="右矢印 11"/>
          <p:cNvSpPr/>
          <p:nvPr/>
        </p:nvSpPr>
        <p:spPr>
          <a:xfrm rot="5400000">
            <a:off x="4103948" y="1808820"/>
            <a:ext cx="936104" cy="20162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角丸四角形 5"/>
          <p:cNvSpPr/>
          <p:nvPr/>
        </p:nvSpPr>
        <p:spPr>
          <a:xfrm>
            <a:off x="803288" y="1412776"/>
            <a:ext cx="7537424" cy="70589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lvl="2"/>
            <a:r>
              <a:rPr lang="ja-JP" altLang="en-US" sz="2400" dirty="0" smtClean="0">
                <a:latin typeface="ＭＳ Ｐゴシック" pitchFamily="50" charset="-128"/>
                <a:ea typeface="ＭＳ Ｐゴシック" pitchFamily="50" charset="-128"/>
              </a:rPr>
              <a:t>　　　　　　　　</a:t>
            </a:r>
            <a:r>
              <a:rPr lang="ja-JP" altLang="en-US" sz="2400" dirty="0">
                <a:latin typeface="ＭＳ Ｐゴシック" pitchFamily="50" charset="-128"/>
                <a:ea typeface="ＭＳ Ｐゴシック" pitchFamily="50" charset="-128"/>
              </a:rPr>
              <a:t> </a:t>
            </a:r>
            <a:r>
              <a:rPr lang="ja-JP" altLang="en-US" sz="2400" dirty="0" smtClean="0">
                <a:latin typeface="ＭＳ Ｐゴシック" pitchFamily="50" charset="-128"/>
                <a:ea typeface="ＭＳ Ｐゴシック" pitchFamily="50" charset="-128"/>
              </a:rPr>
              <a:t>⑥安全</a:t>
            </a:r>
            <a:r>
              <a:rPr lang="ja-JP" altLang="en-US" sz="2400" dirty="0">
                <a:latin typeface="ＭＳ Ｐゴシック" pitchFamily="50" charset="-128"/>
                <a:ea typeface="ＭＳ Ｐゴシック" pitchFamily="50" charset="-128"/>
              </a:rPr>
              <a:t>を守る活動</a:t>
            </a:r>
            <a:endParaRPr kumimoji="1" lang="ja-JP" altLang="en-US" sz="2400" dirty="0">
              <a:latin typeface="ＭＳ Ｐゴシック" pitchFamily="50" charset="-128"/>
              <a:ea typeface="ＭＳ Ｐゴシック" pitchFamily="50" charset="-128"/>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25</a:t>
            </a:fld>
            <a:endParaRPr kumimoji="1" lang="ja-JP" altLang="en-US"/>
          </a:p>
        </p:txBody>
      </p:sp>
    </p:spTree>
    <p:extLst>
      <p:ext uri="{BB962C8B-B14F-4D97-AF65-F5344CB8AC3E}">
        <p14:creationId xmlns:p14="http://schemas.microsoft.com/office/powerpoint/2010/main" val="287985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角丸四角形 12"/>
          <p:cNvSpPr/>
          <p:nvPr/>
        </p:nvSpPr>
        <p:spPr>
          <a:xfrm>
            <a:off x="443248" y="332657"/>
            <a:ext cx="8257504" cy="2448272"/>
          </a:xfrm>
          <a:prstGeom prst="roundRect">
            <a:avLst/>
          </a:prstGeom>
          <a:solidFill>
            <a:schemeClr val="bg1"/>
          </a:solidFill>
        </p:spPr>
        <p:style>
          <a:lnRef idx="1">
            <a:schemeClr val="accent5"/>
          </a:lnRef>
          <a:fillRef idx="2">
            <a:schemeClr val="accent5"/>
          </a:fillRef>
          <a:effectRef idx="1">
            <a:schemeClr val="accent5"/>
          </a:effectRef>
          <a:fontRef idx="minor">
            <a:schemeClr val="dk1"/>
          </a:fontRef>
        </p:style>
        <p:txBody>
          <a:bodyPr rtlCol="0" anchor="t"/>
          <a:lstStyle/>
          <a:p>
            <a:r>
              <a:rPr lang="en-US" altLang="ja-JP" sz="3200" b="1" u="sng" dirty="0" smtClean="0">
                <a:solidFill>
                  <a:srgbClr val="FF0000"/>
                </a:solidFill>
                <a:latin typeface="ＭＳ Ｐゴシック" pitchFamily="50" charset="-128"/>
                <a:ea typeface="ＭＳ Ｐゴシック" pitchFamily="50" charset="-128"/>
              </a:rPr>
              <a:t>I</a:t>
            </a:r>
            <a:r>
              <a:rPr lang="ja-JP" altLang="en-US" sz="3200" b="1" u="sng" dirty="0" smtClean="0">
                <a:solidFill>
                  <a:srgbClr val="FF0000"/>
                </a:solidFill>
                <a:latin typeface="ＭＳ Ｐゴシック" pitchFamily="50" charset="-128"/>
                <a:ea typeface="ＭＳ Ｐゴシック" pitchFamily="50" charset="-128"/>
              </a:rPr>
              <a:t>ＣＴ</a:t>
            </a:r>
            <a:r>
              <a:rPr lang="ja-JP" altLang="en-US" sz="3200" b="1" u="sng" dirty="0">
                <a:solidFill>
                  <a:srgbClr val="FF0000"/>
                </a:solidFill>
                <a:latin typeface="ＭＳ Ｐゴシック" pitchFamily="50" charset="-128"/>
                <a:ea typeface="ＭＳ Ｐゴシック" pitchFamily="50" charset="-128"/>
              </a:rPr>
              <a:t>とは？（６</a:t>
            </a:r>
            <a:r>
              <a:rPr lang="ja-JP" altLang="en-US" sz="3200" b="1" u="sng" dirty="0" smtClean="0">
                <a:solidFill>
                  <a:srgbClr val="FF0000"/>
                </a:solidFill>
                <a:latin typeface="ＭＳ Ｐゴシック" pitchFamily="50" charset="-128"/>
                <a:ea typeface="ＭＳ Ｐゴシック" pitchFamily="50" charset="-128"/>
              </a:rPr>
              <a:t>－⑦項</a:t>
            </a:r>
            <a:r>
              <a:rPr lang="ja-JP" altLang="en-US" sz="3200" b="1" u="sng" dirty="0">
                <a:solidFill>
                  <a:srgbClr val="FF0000"/>
                </a:solidFill>
                <a:latin typeface="ＭＳ Ｐゴシック" pitchFamily="50" charset="-128"/>
                <a:ea typeface="ＭＳ Ｐゴシック" pitchFamily="50" charset="-128"/>
              </a:rPr>
              <a:t>解説</a:t>
            </a:r>
            <a:r>
              <a:rPr lang="ja-JP" altLang="en-US" sz="3200" b="1" u="sng" dirty="0" smtClean="0">
                <a:solidFill>
                  <a:srgbClr val="FF0000"/>
                </a:solidFill>
                <a:latin typeface="ＭＳ Ｐゴシック" pitchFamily="50" charset="-128"/>
                <a:ea typeface="ＭＳ Ｐゴシック" pitchFamily="50" charset="-128"/>
              </a:rPr>
              <a:t>）</a:t>
            </a:r>
          </a:p>
          <a:p>
            <a:endParaRPr lang="ja-JP" altLang="en-US" b="1" u="sng" dirty="0">
              <a:latin typeface="ＭＳ Ｐゴシック" pitchFamily="50" charset="-128"/>
              <a:ea typeface="ＭＳ Ｐゴシック" pitchFamily="50" charset="-128"/>
            </a:endParaRPr>
          </a:p>
          <a:p>
            <a:r>
              <a:rPr lang="ja-JP" altLang="en-US" b="1" u="sng" dirty="0" smtClean="0">
                <a:latin typeface="ＭＳ Ｐゴシック" pitchFamily="50" charset="-128"/>
                <a:ea typeface="ＭＳ Ｐゴシック" pitchFamily="50" charset="-128"/>
              </a:rPr>
              <a:t>Ｉ</a:t>
            </a:r>
            <a:r>
              <a:rPr lang="en-US" altLang="ja-JP" b="1" u="sng" dirty="0" smtClean="0">
                <a:latin typeface="ＭＳ Ｐゴシック" pitchFamily="50" charset="-128"/>
                <a:ea typeface="ＭＳ Ｐゴシック" pitchFamily="50" charset="-128"/>
              </a:rPr>
              <a:t>CT(Information  </a:t>
            </a:r>
            <a:r>
              <a:rPr lang="en-US" altLang="ja-JP" b="1" u="sng" dirty="0">
                <a:latin typeface="ＭＳ Ｐゴシック" pitchFamily="50" charset="-128"/>
                <a:ea typeface="ＭＳ Ｐゴシック" pitchFamily="50" charset="-128"/>
              </a:rPr>
              <a:t>and </a:t>
            </a:r>
            <a:r>
              <a:rPr lang="ja-JP" altLang="en-US" b="1" u="sng" dirty="0">
                <a:latin typeface="ＭＳ Ｐゴシック" pitchFamily="50" charset="-128"/>
                <a:ea typeface="ＭＳ Ｐゴシック" pitchFamily="50" charset="-128"/>
              </a:rPr>
              <a:t>  </a:t>
            </a:r>
            <a:r>
              <a:rPr lang="en-US" altLang="ja-JP" b="1" u="sng" dirty="0">
                <a:latin typeface="ＭＳ Ｐゴシック" pitchFamily="50" charset="-128"/>
                <a:ea typeface="ＭＳ Ｐゴシック" pitchFamily="50" charset="-128"/>
              </a:rPr>
              <a:t>Communication Technology )</a:t>
            </a:r>
            <a:r>
              <a:rPr lang="ja-JP" altLang="en-US" b="1" u="sng" dirty="0">
                <a:latin typeface="ＭＳ Ｐゴシック" pitchFamily="50" charset="-128"/>
                <a:ea typeface="ＭＳ Ｐゴシック" pitchFamily="50" charset="-128"/>
              </a:rPr>
              <a:t>＝情報通信技術の意味</a:t>
            </a:r>
          </a:p>
          <a:p>
            <a:endParaRPr lang="ja-JP" altLang="en-US" b="1" dirty="0">
              <a:latin typeface="ＭＳ Ｐゴシック" pitchFamily="50" charset="-128"/>
              <a:ea typeface="ＭＳ Ｐゴシック" pitchFamily="50" charset="-128"/>
            </a:endParaRPr>
          </a:p>
          <a:p>
            <a:r>
              <a:rPr lang="ja-JP" altLang="en-US" b="1" dirty="0">
                <a:latin typeface="ＭＳ Ｐゴシック" pitchFamily="50" charset="-128"/>
                <a:ea typeface="ＭＳ Ｐゴシック" pitchFamily="50" charset="-128"/>
              </a:rPr>
              <a:t>人と人・人と社会を情報を介して各種コミニュケーションおよび各種情報の開示を</a:t>
            </a:r>
          </a:p>
          <a:p>
            <a:r>
              <a:rPr lang="ja-JP" altLang="en-US" b="1" dirty="0">
                <a:latin typeface="ＭＳ Ｐゴシック" pitchFamily="50" charset="-128"/>
                <a:ea typeface="ＭＳ Ｐゴシック" pitchFamily="50" charset="-128"/>
              </a:rPr>
              <a:t>ネットワーク技術により行う。</a:t>
            </a:r>
            <a:r>
              <a:rPr lang="ja-JP" altLang="en-US" b="1" dirty="0">
                <a:solidFill>
                  <a:srgbClr val="FF0000"/>
                </a:solidFill>
                <a:latin typeface="ＭＳ Ｐゴシック" pitchFamily="50" charset="-128"/>
                <a:ea typeface="ＭＳ Ｐゴシック" pitchFamily="50" charset="-128"/>
              </a:rPr>
              <a:t>（地デジ化もその一端）</a:t>
            </a:r>
          </a:p>
          <a:p>
            <a:r>
              <a:rPr lang="ja-JP" altLang="en-US" b="1" dirty="0">
                <a:solidFill>
                  <a:srgbClr val="FF0000"/>
                </a:solidFill>
              </a:rPr>
              <a:t>●因みにＩＴ（情報技術）とは、機械と機械のみのデータ交換を言う</a:t>
            </a:r>
            <a:r>
              <a:rPr lang="ja-JP" altLang="en-US" dirty="0">
                <a:solidFill>
                  <a:srgbClr val="FF0000"/>
                </a:solidFill>
              </a:rPr>
              <a:t>。</a:t>
            </a:r>
          </a:p>
        </p:txBody>
      </p:sp>
      <p:grpSp>
        <p:nvGrpSpPr>
          <p:cNvPr id="2" name="グループ化 1"/>
          <p:cNvGrpSpPr/>
          <p:nvPr/>
        </p:nvGrpSpPr>
        <p:grpSpPr>
          <a:xfrm>
            <a:off x="295592" y="3067883"/>
            <a:ext cx="8552816" cy="3593740"/>
            <a:chOff x="449376" y="3067883"/>
            <a:chExt cx="8552816" cy="3593740"/>
          </a:xfrm>
        </p:grpSpPr>
        <p:pic>
          <p:nvPicPr>
            <p:cNvPr id="8" name="Picture 2" descr="C:\Users\sawa\AppData\Local\Microsoft\Windows\Temporary Internet Files\Content.IE5\FCL2GD0Q\MC900235463[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24176" y="3421263"/>
              <a:ext cx="5832648" cy="3240360"/>
            </a:xfrm>
            <a:prstGeom prst="rect">
              <a:avLst/>
            </a:prstGeom>
            <a:noFill/>
            <a:extLst>
              <a:ext uri="{909E8E84-426E-40DD-AFC4-6F175D3DCCD1}">
                <a14:hiddenFill xmlns:a14="http://schemas.microsoft.com/office/drawing/2010/main">
                  <a:solidFill>
                    <a:srgbClr val="FFFFFF"/>
                  </a:solidFill>
                </a14:hiddenFill>
              </a:ext>
            </a:extLst>
          </p:spPr>
        </p:pic>
        <p:sp>
          <p:nvSpPr>
            <p:cNvPr id="9" name="角丸四角形 8"/>
            <p:cNvSpPr/>
            <p:nvPr/>
          </p:nvSpPr>
          <p:spPr>
            <a:xfrm>
              <a:off x="491644" y="3421264"/>
              <a:ext cx="1512168" cy="115212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solidFill>
                    <a:schemeClr val="tx1"/>
                  </a:solidFill>
                </a:rPr>
                <a:t>医療・介護</a:t>
              </a:r>
            </a:p>
            <a:p>
              <a:pPr algn="ctr"/>
              <a:r>
                <a:rPr lang="ja-JP" altLang="en-US" b="1" dirty="0">
                  <a:solidFill>
                    <a:schemeClr val="tx1"/>
                  </a:solidFill>
                </a:rPr>
                <a:t>分野</a:t>
              </a:r>
              <a:endParaRPr kumimoji="1" lang="ja-JP" altLang="en-US" b="1" dirty="0">
                <a:solidFill>
                  <a:schemeClr val="tx1"/>
                </a:solidFill>
              </a:endParaRPr>
            </a:p>
          </p:txBody>
        </p:sp>
        <p:sp>
          <p:nvSpPr>
            <p:cNvPr id="10" name="角丸四角形 9"/>
            <p:cNvSpPr/>
            <p:nvPr/>
          </p:nvSpPr>
          <p:spPr>
            <a:xfrm>
              <a:off x="7518736" y="5470859"/>
              <a:ext cx="1483456" cy="115212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solidFill>
                    <a:schemeClr val="tx1"/>
                  </a:solidFill>
                </a:rPr>
                <a:t>行政・放送</a:t>
              </a:r>
            </a:p>
            <a:p>
              <a:pPr algn="ctr"/>
              <a:r>
                <a:rPr lang="ja-JP" altLang="en-US" b="1" dirty="0">
                  <a:solidFill>
                    <a:schemeClr val="tx1"/>
                  </a:solidFill>
                </a:rPr>
                <a:t>分野</a:t>
              </a:r>
              <a:endParaRPr kumimoji="1" lang="ja-JP" altLang="en-US" b="1" dirty="0">
                <a:solidFill>
                  <a:schemeClr val="tx1"/>
                </a:solidFill>
              </a:endParaRPr>
            </a:p>
          </p:txBody>
        </p:sp>
        <p:sp>
          <p:nvSpPr>
            <p:cNvPr id="11" name="角丸四角形 10"/>
            <p:cNvSpPr/>
            <p:nvPr/>
          </p:nvSpPr>
          <p:spPr>
            <a:xfrm>
              <a:off x="449376" y="5471852"/>
              <a:ext cx="1518816" cy="115212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solidFill>
                    <a:schemeClr val="tx1"/>
                  </a:solidFill>
                </a:rPr>
                <a:t>人的コミニュケーション</a:t>
              </a:r>
            </a:p>
            <a:p>
              <a:pPr algn="ctr"/>
              <a:r>
                <a:rPr lang="ja-JP" altLang="en-US" b="1" dirty="0">
                  <a:solidFill>
                    <a:schemeClr val="tx1"/>
                  </a:solidFill>
                </a:rPr>
                <a:t>分野</a:t>
              </a:r>
              <a:endParaRPr kumimoji="1" lang="ja-JP" altLang="en-US" b="1" dirty="0">
                <a:solidFill>
                  <a:schemeClr val="tx1"/>
                </a:solidFill>
              </a:endParaRPr>
            </a:p>
          </p:txBody>
        </p:sp>
        <p:sp>
          <p:nvSpPr>
            <p:cNvPr id="12" name="角丸四角形 11"/>
            <p:cNvSpPr/>
            <p:nvPr/>
          </p:nvSpPr>
          <p:spPr>
            <a:xfrm>
              <a:off x="7486508" y="3391919"/>
              <a:ext cx="1464456" cy="115212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solidFill>
                    <a:schemeClr val="tx1"/>
                  </a:solidFill>
                </a:rPr>
                <a:t>教育</a:t>
              </a:r>
            </a:p>
            <a:p>
              <a:pPr algn="ctr"/>
              <a:r>
                <a:rPr kumimoji="1" lang="ja-JP" altLang="en-US" b="1" dirty="0" smtClean="0">
                  <a:solidFill>
                    <a:schemeClr val="tx1"/>
                  </a:solidFill>
                </a:rPr>
                <a:t>分野</a:t>
              </a:r>
              <a:endParaRPr kumimoji="1" lang="ja-JP" altLang="en-US" b="1" dirty="0">
                <a:solidFill>
                  <a:schemeClr val="tx1"/>
                </a:solidFill>
              </a:endParaRPr>
            </a:p>
          </p:txBody>
        </p:sp>
        <p:sp>
          <p:nvSpPr>
            <p:cNvPr id="14" name="角丸四角形 13"/>
            <p:cNvSpPr/>
            <p:nvPr/>
          </p:nvSpPr>
          <p:spPr>
            <a:xfrm>
              <a:off x="3694294" y="3067883"/>
              <a:ext cx="2134332" cy="64807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ja-JP" altLang="en-US" dirty="0"/>
                <a:t>ＩＣＴ化イメージ</a:t>
              </a:r>
            </a:p>
          </p:txBody>
        </p:sp>
      </p:grpSp>
      <p:sp>
        <p:nvSpPr>
          <p:cNvPr id="15" name="タイトル 4"/>
          <p:cNvSpPr txBox="1">
            <a:spLocks/>
          </p:cNvSpPr>
          <p:nvPr/>
        </p:nvSpPr>
        <p:spPr>
          <a:xfrm>
            <a:off x="2483768" y="2214627"/>
            <a:ext cx="8640960" cy="864096"/>
          </a:xfrm>
          <a:prstGeom prst="rect">
            <a:avLst/>
          </a:prstGeom>
        </p:spPr>
        <p:txBody>
          <a:bodyPr vert="horz" anchor="ctr">
            <a:normAutofit/>
          </a:bodyPr>
          <a:lstStyle>
            <a:lvl1pPr algn="l" rtl="0" eaLnBrk="1" latinLnBrk="0" hangingPunct="1">
              <a:spcBef>
                <a:spcPct val="0"/>
              </a:spcBef>
              <a:buNone/>
              <a:defRPr kumimoji="1" sz="3600" kern="1200" cap="all" baseline="0">
                <a:solidFill>
                  <a:schemeClr val="tx2"/>
                </a:solidFill>
                <a:effectLst>
                  <a:reflection blurRad="12700" stA="48000" endA="300" endPos="55000" dir="5400000" sy="-90000" algn="bl" rotWithShape="0"/>
                </a:effectLst>
                <a:latin typeface="+mj-lt"/>
                <a:ea typeface="+mj-ea"/>
                <a:cs typeface="+mj-cs"/>
              </a:defRPr>
            </a:lvl1pPr>
          </a:lstStyle>
          <a:p>
            <a:r>
              <a:rPr lang="ja-JP" altLang="en-US" sz="3200" cap="none" dirty="0">
                <a:solidFill>
                  <a:schemeClr val="tx1"/>
                </a:solidFill>
                <a:effectLst/>
              </a:rPr>
              <a:t>　</a:t>
            </a:r>
            <a:r>
              <a:rPr lang="ja-JP" altLang="en-US" sz="3200" cap="none" dirty="0" smtClean="0">
                <a:solidFill>
                  <a:schemeClr val="tx1"/>
                </a:solidFill>
                <a:effectLst/>
              </a:rPr>
              <a:t>　　</a:t>
            </a:r>
            <a:endParaRPr lang="ja-JP" altLang="en-US" sz="3200" cap="none" dirty="0">
              <a:solidFill>
                <a:schemeClr val="tx1"/>
              </a:solidFill>
              <a:effectLst/>
              <a:latin typeface="HG創英角ｺﾞｼｯｸUB" pitchFamily="49" charset="-128"/>
              <a:ea typeface="HG創英角ｺﾞｼｯｸUB" pitchFamily="49" charset="-128"/>
            </a:endParaRPr>
          </a:p>
        </p:txBody>
      </p:sp>
      <p:sp>
        <p:nvSpPr>
          <p:cNvPr id="3" name="スライド番号プレースホルダー 2"/>
          <p:cNvSpPr>
            <a:spLocks noGrp="1"/>
          </p:cNvSpPr>
          <p:nvPr>
            <p:ph type="sldNum" sz="quarter" idx="12"/>
          </p:nvPr>
        </p:nvSpPr>
        <p:spPr/>
        <p:txBody>
          <a:bodyPr/>
          <a:lstStyle/>
          <a:p>
            <a:fld id="{ECB34027-1BBD-4695-9139-46A40CDE6E67}" type="slidenum">
              <a:rPr kumimoji="1" lang="ja-JP" altLang="en-US" smtClean="0"/>
              <a:t>26</a:t>
            </a:fld>
            <a:endParaRPr kumimoji="1" lang="ja-JP" altLang="en-US"/>
          </a:p>
        </p:txBody>
      </p:sp>
    </p:spTree>
    <p:extLst>
      <p:ext uri="{BB962C8B-B14F-4D97-AF65-F5344CB8AC3E}">
        <p14:creationId xmlns:p14="http://schemas.microsoft.com/office/powerpoint/2010/main" val="34378397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姿⑧</a:t>
            </a:r>
            <a:endParaRPr lang="ja-JP" altLang="en-US" sz="3200" dirty="0">
              <a:solidFill>
                <a:prstClr val="black"/>
              </a:solidFill>
            </a:endParaRPr>
          </a:p>
        </p:txBody>
      </p:sp>
      <p:sp>
        <p:nvSpPr>
          <p:cNvPr id="11" name="角丸四角形 10"/>
          <p:cNvSpPr/>
          <p:nvPr/>
        </p:nvSpPr>
        <p:spPr>
          <a:xfrm>
            <a:off x="107504" y="3356992"/>
            <a:ext cx="8928992" cy="3240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ja-JP" altLang="en-US" sz="2000" b="1" u="sng" dirty="0">
                <a:solidFill>
                  <a:srgbClr val="FF0000"/>
                </a:solidFill>
                <a:latin typeface="ＭＳ Ｐゴシック" pitchFamily="50" charset="-128"/>
                <a:ea typeface="ＭＳ Ｐゴシック" pitchFamily="50" charset="-128"/>
              </a:rPr>
              <a:t>≪具体的対策≫</a:t>
            </a:r>
          </a:p>
          <a:p>
            <a:r>
              <a:rPr lang="ja-JP" altLang="en-US" sz="2000" b="1" dirty="0" smtClean="0">
                <a:solidFill>
                  <a:srgbClr val="FF0000"/>
                </a:solidFill>
                <a:latin typeface="ＭＳ Ｐゴシック" pitchFamily="50" charset="-128"/>
                <a:ea typeface="ＭＳ Ｐゴシック" pitchFamily="50" charset="-128"/>
              </a:rPr>
              <a:t>●居住地域の住環境に関する説明会</a:t>
            </a:r>
            <a:r>
              <a:rPr lang="ja-JP" altLang="en-US" sz="2000" b="1" dirty="0">
                <a:solidFill>
                  <a:srgbClr val="FF0000"/>
                </a:solidFill>
                <a:latin typeface="ＭＳ Ｐゴシック" pitchFamily="50" charset="-128"/>
                <a:ea typeface="ＭＳ Ｐゴシック" pitchFamily="50" charset="-128"/>
              </a:rPr>
              <a:t>等を実施し意識の向上を図る。</a:t>
            </a:r>
          </a:p>
          <a:p>
            <a:r>
              <a:rPr lang="ja-JP" altLang="en-US" sz="2000" b="1" dirty="0" smtClean="0">
                <a:solidFill>
                  <a:srgbClr val="FF0000"/>
                </a:solidFill>
                <a:latin typeface="ＭＳ Ｐゴシック" pitchFamily="50" charset="-128"/>
                <a:ea typeface="ＭＳ Ｐゴシック" pitchFamily="50" charset="-128"/>
              </a:rPr>
              <a:t>●住民のくらしを害する環境問題が生じない</a:t>
            </a:r>
            <a:r>
              <a:rPr lang="ja-JP" altLang="en-US" sz="2000" b="1" dirty="0">
                <a:solidFill>
                  <a:srgbClr val="FF0000"/>
                </a:solidFill>
                <a:latin typeface="ＭＳ Ｐゴシック" pitchFamily="50" charset="-128"/>
                <a:ea typeface="ＭＳ Ｐゴシック" pitchFamily="50" charset="-128"/>
              </a:rPr>
              <a:t>様</a:t>
            </a:r>
            <a:r>
              <a:rPr lang="ja-JP" altLang="en-US" sz="2000" b="1" dirty="0" smtClean="0">
                <a:solidFill>
                  <a:srgbClr val="FF0000"/>
                </a:solidFill>
                <a:latin typeface="ＭＳ Ｐゴシック" pitchFamily="50" charset="-128"/>
                <a:ea typeface="ＭＳ Ｐゴシック" pitchFamily="50" charset="-128"/>
              </a:rPr>
              <a:t>に、自治会</a:t>
            </a:r>
            <a:r>
              <a:rPr lang="ja-JP" altLang="en-US" sz="2000" b="1" dirty="0">
                <a:solidFill>
                  <a:srgbClr val="FF0000"/>
                </a:solidFill>
                <a:latin typeface="ＭＳ Ｐゴシック" pitchFamily="50" charset="-128"/>
                <a:ea typeface="ＭＳ Ｐゴシック" pitchFamily="50" charset="-128"/>
              </a:rPr>
              <a:t>として監視活動</a:t>
            </a:r>
            <a:r>
              <a:rPr lang="ja-JP" altLang="en-US" sz="2000" b="1" dirty="0" smtClean="0">
                <a:solidFill>
                  <a:srgbClr val="FF0000"/>
                </a:solidFill>
                <a:latin typeface="ＭＳ Ｐゴシック" pitchFamily="50" charset="-128"/>
                <a:ea typeface="ＭＳ Ｐゴシック" pitchFamily="50" charset="-128"/>
              </a:rPr>
              <a:t>を</a:t>
            </a:r>
          </a:p>
          <a:p>
            <a:r>
              <a:rPr lang="ja-JP" altLang="en-US" sz="2000" b="1" dirty="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行う。</a:t>
            </a:r>
          </a:p>
          <a:p>
            <a:r>
              <a:rPr lang="ja-JP" altLang="en-US" sz="2000" b="1" dirty="0" smtClean="0">
                <a:solidFill>
                  <a:srgbClr val="FF0000"/>
                </a:solidFill>
                <a:latin typeface="ＭＳ Ｐゴシック" pitchFamily="50" charset="-128"/>
                <a:ea typeface="ＭＳ Ｐゴシック" pitchFamily="50" charset="-128"/>
              </a:rPr>
              <a:t>●高齢者の住環境の未整備に関する問題は、住民の了解を得てシルバー</a:t>
            </a:r>
            <a:endParaRPr lang="en-US" altLang="ja-JP" sz="2000" b="1" dirty="0" smtClean="0">
              <a:solidFill>
                <a:srgbClr val="FF0000"/>
              </a:solidFill>
              <a:latin typeface="ＭＳ Ｐゴシック" pitchFamily="50" charset="-128"/>
              <a:ea typeface="ＭＳ Ｐゴシック" pitchFamily="50" charset="-128"/>
            </a:endParaRPr>
          </a:p>
          <a:p>
            <a:r>
              <a:rPr lang="en-US" altLang="ja-JP" sz="2000" b="1" dirty="0">
                <a:solidFill>
                  <a:srgbClr val="FF0000"/>
                </a:solidFill>
                <a:latin typeface="ＭＳ Ｐゴシック" pitchFamily="50" charset="-128"/>
                <a:ea typeface="ＭＳ Ｐゴシック" pitchFamily="50" charset="-128"/>
              </a:rPr>
              <a:t> </a:t>
            </a:r>
            <a:r>
              <a:rPr lang="en-US" altLang="ja-JP" sz="2000" b="1" dirty="0" smtClean="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人材センター</a:t>
            </a:r>
            <a:r>
              <a:rPr lang="ja-JP" altLang="en-US" sz="2000" b="1" dirty="0">
                <a:solidFill>
                  <a:srgbClr val="FF0000"/>
                </a:solidFill>
                <a:latin typeface="ＭＳ Ｐゴシック" pitchFamily="50" charset="-128"/>
                <a:ea typeface="ＭＳ Ｐゴシック" pitchFamily="50" charset="-128"/>
              </a:rPr>
              <a:t>等の</a:t>
            </a:r>
            <a:r>
              <a:rPr lang="ja-JP" altLang="en-US" sz="2000" b="1" dirty="0" smtClean="0">
                <a:solidFill>
                  <a:srgbClr val="FF0000"/>
                </a:solidFill>
                <a:latin typeface="ＭＳ Ｐゴシック" pitchFamily="50" charset="-128"/>
                <a:ea typeface="ＭＳ Ｐゴシック" pitchFamily="50" charset="-128"/>
              </a:rPr>
              <a:t>外注化も考慮する。</a:t>
            </a:r>
            <a:endParaRPr lang="ja-JP" altLang="en-US" sz="2000" b="1" dirty="0">
              <a:solidFill>
                <a:srgbClr val="FF0000"/>
              </a:solidFill>
              <a:latin typeface="ＭＳ Ｐゴシック" pitchFamily="50" charset="-128"/>
              <a:ea typeface="ＭＳ Ｐゴシック" pitchFamily="50" charset="-128"/>
            </a:endParaRPr>
          </a:p>
        </p:txBody>
      </p:sp>
      <p:sp>
        <p:nvSpPr>
          <p:cNvPr id="12" name="右矢印 11"/>
          <p:cNvSpPr/>
          <p:nvPr/>
        </p:nvSpPr>
        <p:spPr>
          <a:xfrm rot="5400000">
            <a:off x="4103948" y="1808820"/>
            <a:ext cx="936104" cy="20162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角丸四角形 6"/>
          <p:cNvSpPr/>
          <p:nvPr/>
        </p:nvSpPr>
        <p:spPr>
          <a:xfrm>
            <a:off x="777950" y="1412776"/>
            <a:ext cx="7588100" cy="72008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lvl="4"/>
            <a:r>
              <a:rPr kumimoji="1" lang="ja-JP" altLang="en-US" sz="2400" dirty="0" smtClean="0">
                <a:latin typeface="ＭＳ Ｐゴシック" pitchFamily="50" charset="-128"/>
                <a:ea typeface="ＭＳ Ｐゴシック" pitchFamily="50" charset="-128"/>
              </a:rPr>
              <a:t>        ⑦</a:t>
            </a:r>
            <a:r>
              <a:rPr lang="ja-JP" altLang="en-US" sz="2400" dirty="0" smtClean="0">
                <a:latin typeface="ＭＳ Ｐゴシック" pitchFamily="50" charset="-128"/>
                <a:ea typeface="ＭＳ Ｐゴシック" pitchFamily="50" charset="-128"/>
              </a:rPr>
              <a:t>環境</a:t>
            </a:r>
            <a:r>
              <a:rPr lang="ja-JP" altLang="en-US" sz="2400" dirty="0">
                <a:latin typeface="ＭＳ Ｐゴシック" pitchFamily="50" charset="-128"/>
                <a:ea typeface="ＭＳ Ｐゴシック" pitchFamily="50" charset="-128"/>
              </a:rPr>
              <a:t>を守る活動</a:t>
            </a: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27</a:t>
            </a:fld>
            <a:endParaRPr kumimoji="1" lang="ja-JP" altLang="en-US"/>
          </a:p>
        </p:txBody>
      </p:sp>
    </p:spTree>
    <p:extLst>
      <p:ext uri="{BB962C8B-B14F-4D97-AF65-F5344CB8AC3E}">
        <p14:creationId xmlns:p14="http://schemas.microsoft.com/office/powerpoint/2010/main" val="1865829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姿⑨</a:t>
            </a:r>
            <a:endParaRPr lang="ja-JP" altLang="en-US" sz="3200" dirty="0">
              <a:solidFill>
                <a:prstClr val="black"/>
              </a:solidFill>
            </a:endParaRPr>
          </a:p>
        </p:txBody>
      </p:sp>
      <p:sp>
        <p:nvSpPr>
          <p:cNvPr id="11" name="角丸四角形 10"/>
          <p:cNvSpPr/>
          <p:nvPr/>
        </p:nvSpPr>
        <p:spPr>
          <a:xfrm>
            <a:off x="178585" y="3356992"/>
            <a:ext cx="8786830" cy="3240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ja-JP" altLang="en-US" sz="2000" b="1" u="sng" dirty="0">
                <a:solidFill>
                  <a:srgbClr val="FF0000"/>
                </a:solidFill>
                <a:latin typeface="ＭＳ Ｐゴシック" pitchFamily="50" charset="-128"/>
                <a:ea typeface="ＭＳ Ｐゴシック" pitchFamily="50" charset="-128"/>
              </a:rPr>
              <a:t>≪具体的対策≫</a:t>
            </a:r>
          </a:p>
          <a:p>
            <a:r>
              <a:rPr lang="ja-JP" altLang="en-US" sz="2000" b="1" dirty="0" smtClean="0">
                <a:solidFill>
                  <a:srgbClr val="FF0000"/>
                </a:solidFill>
                <a:latin typeface="ＭＳ Ｐゴシック" pitchFamily="50" charset="-128"/>
                <a:ea typeface="ＭＳ Ｐゴシック" pitchFamily="50" charset="-128"/>
              </a:rPr>
              <a:t>●イベントに</a:t>
            </a:r>
            <a:r>
              <a:rPr lang="ja-JP" altLang="en-US" sz="2000" b="1" dirty="0">
                <a:solidFill>
                  <a:srgbClr val="FF0000"/>
                </a:solidFill>
                <a:latin typeface="ＭＳ Ｐゴシック" pitchFamily="50" charset="-128"/>
                <a:ea typeface="ＭＳ Ｐゴシック" pitchFamily="50" charset="-128"/>
              </a:rPr>
              <a:t>参画出来ない高齢者（特に男子高齢者）および</a:t>
            </a:r>
            <a:r>
              <a:rPr lang="ja-JP" altLang="en-US" sz="2000" b="1" dirty="0" smtClean="0">
                <a:solidFill>
                  <a:srgbClr val="FF0000"/>
                </a:solidFill>
                <a:latin typeface="ＭＳ Ｐゴシック" pitchFamily="50" charset="-128"/>
                <a:ea typeface="ＭＳ Ｐゴシック" pitchFamily="50" charset="-128"/>
              </a:rPr>
              <a:t>要介護者等を</a:t>
            </a:r>
          </a:p>
          <a:p>
            <a:r>
              <a:rPr lang="ja-JP" altLang="en-US" sz="2000" b="1" dirty="0">
                <a:solidFill>
                  <a:srgbClr val="FF0000"/>
                </a:solidFill>
                <a:latin typeface="ＭＳ Ｐゴシック" pitchFamily="50" charset="-128"/>
                <a:ea typeface="ＭＳ Ｐゴシック" pitchFamily="50" charset="-128"/>
              </a:rPr>
              <a:t>　</a:t>
            </a:r>
            <a:r>
              <a:rPr lang="ja-JP" altLang="en-US" sz="2000" b="1" dirty="0" smtClean="0">
                <a:solidFill>
                  <a:srgbClr val="FF0000"/>
                </a:solidFill>
                <a:latin typeface="ＭＳ Ｐゴシック" pitchFamily="50" charset="-128"/>
                <a:ea typeface="ＭＳ Ｐゴシック" pitchFamily="50" charset="-128"/>
              </a:rPr>
              <a:t> 積極的</a:t>
            </a:r>
            <a:r>
              <a:rPr lang="ja-JP" altLang="en-US" sz="2000" b="1" dirty="0">
                <a:solidFill>
                  <a:srgbClr val="FF0000"/>
                </a:solidFill>
                <a:latin typeface="ＭＳ Ｐゴシック" pitchFamily="50" charset="-128"/>
                <a:ea typeface="ＭＳ Ｐゴシック" pitchFamily="50" charset="-128"/>
              </a:rPr>
              <a:t>に参画できる</a:t>
            </a:r>
            <a:r>
              <a:rPr lang="ja-JP" altLang="en-US" sz="2000" b="1" dirty="0" smtClean="0">
                <a:solidFill>
                  <a:srgbClr val="FF0000"/>
                </a:solidFill>
                <a:latin typeface="ＭＳ Ｐゴシック" pitchFamily="50" charset="-128"/>
                <a:ea typeface="ＭＳ Ｐゴシック" pitchFamily="50" charset="-128"/>
              </a:rPr>
              <a:t>様に民生</a:t>
            </a:r>
            <a:r>
              <a:rPr lang="ja-JP" altLang="en-US" sz="2000" b="1" dirty="0">
                <a:solidFill>
                  <a:srgbClr val="FF0000"/>
                </a:solidFill>
                <a:latin typeface="ＭＳ Ｐゴシック" pitchFamily="50" charset="-128"/>
                <a:ea typeface="ＭＳ Ｐゴシック" pitchFamily="50" charset="-128"/>
              </a:rPr>
              <a:t>委員</a:t>
            </a:r>
            <a:r>
              <a:rPr lang="ja-JP" altLang="en-US" sz="2000" b="1" dirty="0" smtClean="0">
                <a:solidFill>
                  <a:srgbClr val="FF0000"/>
                </a:solidFill>
                <a:latin typeface="ＭＳ Ｐゴシック" pitchFamily="50" charset="-128"/>
                <a:ea typeface="ＭＳ Ｐゴシック" pitchFamily="50" charset="-128"/>
              </a:rPr>
              <a:t>と自治会の</a:t>
            </a:r>
            <a:r>
              <a:rPr lang="ja-JP" altLang="en-US" sz="2000" b="1" dirty="0">
                <a:solidFill>
                  <a:srgbClr val="FF0000"/>
                </a:solidFill>
                <a:latin typeface="ＭＳ Ｐゴシック" pitchFamily="50" charset="-128"/>
                <a:ea typeface="ＭＳ Ｐゴシック" pitchFamily="50" charset="-128"/>
              </a:rPr>
              <a:t>協力</a:t>
            </a:r>
            <a:r>
              <a:rPr lang="ja-JP" altLang="en-US" sz="2000" b="1" dirty="0" smtClean="0">
                <a:solidFill>
                  <a:srgbClr val="FF0000"/>
                </a:solidFill>
                <a:latin typeface="ＭＳ Ｐゴシック" pitchFamily="50" charset="-128"/>
                <a:ea typeface="ＭＳ Ｐゴシック" pitchFamily="50" charset="-128"/>
              </a:rPr>
              <a:t>体制作りが必要である</a:t>
            </a:r>
            <a:r>
              <a:rPr lang="ja-JP" altLang="en-US" sz="2000" b="1" dirty="0">
                <a:solidFill>
                  <a:srgbClr val="FF0000"/>
                </a:solidFill>
                <a:latin typeface="ＭＳ Ｐゴシック" pitchFamily="50" charset="-128"/>
                <a:ea typeface="ＭＳ Ｐゴシック" pitchFamily="50" charset="-128"/>
              </a:rPr>
              <a:t>。</a:t>
            </a:r>
          </a:p>
          <a:p>
            <a:r>
              <a:rPr lang="ja-JP" altLang="en-US" sz="2000" b="1" dirty="0" smtClean="0">
                <a:solidFill>
                  <a:srgbClr val="FF0000"/>
                </a:solidFill>
                <a:latin typeface="ＭＳ Ｐゴシック" pitchFamily="50" charset="-128"/>
                <a:ea typeface="ＭＳ Ｐゴシック" pitchFamily="50" charset="-128"/>
              </a:rPr>
              <a:t>●コミニュティーサロン等を</a:t>
            </a:r>
            <a:r>
              <a:rPr lang="ja-JP" altLang="en-US" sz="2000" b="1" dirty="0">
                <a:solidFill>
                  <a:srgbClr val="FF0000"/>
                </a:solidFill>
                <a:latin typeface="ＭＳ Ｐゴシック" pitchFamily="50" charset="-128"/>
                <a:ea typeface="ＭＳ Ｐゴシック" pitchFamily="50" charset="-128"/>
              </a:rPr>
              <a:t>設置して老若男女が一体で</a:t>
            </a:r>
            <a:r>
              <a:rPr lang="ja-JP" altLang="en-US" sz="2000" b="1" dirty="0" smtClean="0">
                <a:solidFill>
                  <a:srgbClr val="FF0000"/>
                </a:solidFill>
                <a:latin typeface="ＭＳ Ｐゴシック" pitchFamily="50" charset="-128"/>
                <a:ea typeface="ＭＳ Ｐゴシック" pitchFamily="50" charset="-128"/>
              </a:rPr>
              <a:t>コミュニュケーション</a:t>
            </a:r>
          </a:p>
          <a:p>
            <a:r>
              <a:rPr lang="ja-JP" altLang="en-US" sz="2000" b="1" dirty="0" smtClean="0">
                <a:solidFill>
                  <a:srgbClr val="FF0000"/>
                </a:solidFill>
                <a:latin typeface="ＭＳ Ｐゴシック" pitchFamily="50" charset="-128"/>
                <a:ea typeface="ＭＳ Ｐゴシック" pitchFamily="50" charset="-128"/>
              </a:rPr>
              <a:t>　 が図れる場を提供する。</a:t>
            </a:r>
            <a:endParaRPr lang="ja-JP" altLang="en-US" sz="2000" b="1" dirty="0">
              <a:solidFill>
                <a:srgbClr val="FF0000"/>
              </a:solidFill>
              <a:latin typeface="ＭＳ Ｐゴシック" pitchFamily="50" charset="-128"/>
              <a:ea typeface="ＭＳ Ｐゴシック" pitchFamily="50" charset="-128"/>
            </a:endParaRPr>
          </a:p>
        </p:txBody>
      </p:sp>
      <p:sp>
        <p:nvSpPr>
          <p:cNvPr id="12" name="右矢印 11"/>
          <p:cNvSpPr/>
          <p:nvPr/>
        </p:nvSpPr>
        <p:spPr>
          <a:xfrm rot="5400000">
            <a:off x="4103948" y="1808820"/>
            <a:ext cx="936104" cy="20162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角丸四角形 5"/>
          <p:cNvSpPr/>
          <p:nvPr/>
        </p:nvSpPr>
        <p:spPr>
          <a:xfrm>
            <a:off x="777950" y="1369492"/>
            <a:ext cx="7588100" cy="72008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2"/>
            <a:r>
              <a:rPr kumimoji="1" lang="ja-JP" altLang="en-US" sz="2400" dirty="0" smtClean="0">
                <a:latin typeface="ＭＳ Ｐゴシック" pitchFamily="50" charset="-128"/>
                <a:ea typeface="ＭＳ Ｐゴシック" pitchFamily="50" charset="-128"/>
              </a:rPr>
              <a:t>          </a:t>
            </a:r>
            <a:r>
              <a:rPr lang="ja-JP" altLang="en-US" sz="2400" dirty="0">
                <a:latin typeface="ＭＳ Ｐゴシック" pitchFamily="50" charset="-128"/>
                <a:ea typeface="ＭＳ Ｐゴシック" pitchFamily="50" charset="-128"/>
              </a:rPr>
              <a:t>       </a:t>
            </a:r>
            <a:r>
              <a:rPr lang="ja-JP" altLang="en-US" sz="2400" dirty="0" smtClean="0">
                <a:latin typeface="ＭＳ Ｐゴシック" pitchFamily="50" charset="-128"/>
                <a:ea typeface="ＭＳ Ｐゴシック" pitchFamily="50" charset="-128"/>
              </a:rPr>
              <a:t>⑧親睦</a:t>
            </a:r>
            <a:r>
              <a:rPr lang="ja-JP" altLang="en-US" sz="2400" dirty="0">
                <a:latin typeface="ＭＳ Ｐゴシック" pitchFamily="50" charset="-128"/>
                <a:ea typeface="ＭＳ Ｐゴシック" pitchFamily="50" charset="-128"/>
              </a:rPr>
              <a:t>をはかる活動</a:t>
            </a:r>
            <a:endParaRPr kumimoji="1" lang="ja-JP" altLang="en-US" sz="2400" dirty="0">
              <a:latin typeface="ＭＳ Ｐゴシック" pitchFamily="50" charset="-128"/>
              <a:ea typeface="ＭＳ Ｐゴシック" pitchFamily="50" charset="-128"/>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28</a:t>
            </a:fld>
            <a:endParaRPr kumimoji="1" lang="ja-JP" altLang="en-US"/>
          </a:p>
        </p:txBody>
      </p:sp>
    </p:spTree>
    <p:extLst>
      <p:ext uri="{BB962C8B-B14F-4D97-AF65-F5344CB8AC3E}">
        <p14:creationId xmlns:p14="http://schemas.microsoft.com/office/powerpoint/2010/main" val="2949831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円/楕円 12"/>
          <p:cNvSpPr/>
          <p:nvPr/>
        </p:nvSpPr>
        <p:spPr>
          <a:xfrm>
            <a:off x="3351186" y="3377830"/>
            <a:ext cx="1296144" cy="12241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b="1" dirty="0" smtClean="0">
                <a:solidFill>
                  <a:schemeClr val="tx1"/>
                </a:solidFill>
                <a:latin typeface="ＭＳ Ｐゴシック" pitchFamily="50" charset="-128"/>
                <a:ea typeface="ＭＳ Ｐゴシック" pitchFamily="50" charset="-128"/>
              </a:rPr>
              <a:t>自治会</a:t>
            </a:r>
            <a:endParaRPr kumimoji="1" lang="ja-JP" altLang="en-US" b="1" dirty="0">
              <a:solidFill>
                <a:schemeClr val="tx1"/>
              </a:solidFill>
              <a:latin typeface="ＭＳ Ｐゴシック" pitchFamily="50" charset="-128"/>
              <a:ea typeface="ＭＳ Ｐゴシック" pitchFamily="50" charset="-128"/>
            </a:endParaRPr>
          </a:p>
        </p:txBody>
      </p:sp>
      <p:grpSp>
        <p:nvGrpSpPr>
          <p:cNvPr id="2" name="グループ化 1"/>
          <p:cNvGrpSpPr/>
          <p:nvPr/>
        </p:nvGrpSpPr>
        <p:grpSpPr>
          <a:xfrm>
            <a:off x="251520" y="1700808"/>
            <a:ext cx="3291128" cy="4418093"/>
            <a:chOff x="251520" y="1700808"/>
            <a:chExt cx="3291128" cy="4418093"/>
          </a:xfrm>
        </p:grpSpPr>
        <p:sp>
          <p:nvSpPr>
            <p:cNvPr id="9" name="角丸四角形 8"/>
            <p:cNvSpPr/>
            <p:nvPr/>
          </p:nvSpPr>
          <p:spPr>
            <a:xfrm>
              <a:off x="251520" y="1700808"/>
              <a:ext cx="2016224" cy="64446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latin typeface="ＭＳ Ｐゴシック" pitchFamily="50" charset="-128"/>
                  <a:ea typeface="ＭＳ Ｐゴシック" pitchFamily="50" charset="-128"/>
                </a:rPr>
                <a:t>老人クラブ</a:t>
              </a:r>
              <a:endParaRPr kumimoji="1" lang="ja-JP" altLang="en-US" b="1" dirty="0">
                <a:latin typeface="ＭＳ Ｐゴシック" pitchFamily="50" charset="-128"/>
                <a:ea typeface="ＭＳ Ｐゴシック" pitchFamily="50" charset="-128"/>
              </a:endParaRPr>
            </a:p>
          </p:txBody>
        </p:sp>
        <p:sp>
          <p:nvSpPr>
            <p:cNvPr id="12" name="角丸四角形 11"/>
            <p:cNvSpPr/>
            <p:nvPr/>
          </p:nvSpPr>
          <p:spPr>
            <a:xfrm>
              <a:off x="251520" y="5470969"/>
              <a:ext cx="2016224" cy="64793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latin typeface="ＭＳ Ｐゴシック" pitchFamily="50" charset="-128"/>
                  <a:ea typeface="ＭＳ Ｐゴシック" pitchFamily="50" charset="-128"/>
                </a:rPr>
                <a:t>公民館</a:t>
              </a:r>
              <a:endParaRPr kumimoji="1" lang="ja-JP" altLang="en-US" b="1" dirty="0">
                <a:latin typeface="ＭＳ Ｐゴシック" pitchFamily="50" charset="-128"/>
                <a:ea typeface="ＭＳ Ｐゴシック" pitchFamily="50" charset="-128"/>
              </a:endParaRPr>
            </a:p>
          </p:txBody>
        </p:sp>
        <p:sp>
          <p:nvSpPr>
            <p:cNvPr id="16" name="上下矢印 15"/>
            <p:cNvSpPr/>
            <p:nvPr/>
          </p:nvSpPr>
          <p:spPr>
            <a:xfrm rot="19038577">
              <a:off x="2393914" y="2254338"/>
              <a:ext cx="773443" cy="1524027"/>
            </a:xfrm>
            <a:prstGeom prst="upDownArrow">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latin typeface="ＭＳ Ｐゴシック" pitchFamily="50" charset="-128"/>
                  <a:ea typeface="ＭＳ Ｐゴシック" pitchFamily="50" charset="-128"/>
                </a:rPr>
                <a:t>交流</a:t>
              </a:r>
              <a:endParaRPr kumimoji="1" lang="ja-JP" altLang="en-US" b="1" dirty="0">
                <a:latin typeface="ＭＳ Ｐゴシック" pitchFamily="50" charset="-128"/>
                <a:ea typeface="ＭＳ Ｐゴシック" pitchFamily="50" charset="-128"/>
              </a:endParaRPr>
            </a:p>
          </p:txBody>
        </p:sp>
        <p:sp>
          <p:nvSpPr>
            <p:cNvPr id="18" name="上下矢印 17"/>
            <p:cNvSpPr/>
            <p:nvPr/>
          </p:nvSpPr>
          <p:spPr>
            <a:xfrm rot="13637933">
              <a:off x="2341608" y="4067305"/>
              <a:ext cx="878053" cy="1524027"/>
            </a:xfrm>
            <a:prstGeom prst="upDownArrow">
              <a:avLst/>
            </a:prstGeom>
            <a:solidFill>
              <a:srgbClr val="FFFF00"/>
            </a:solidFill>
          </p:spPr>
          <p:style>
            <a:lnRef idx="2">
              <a:schemeClr val="accent6"/>
            </a:lnRef>
            <a:fillRef idx="1">
              <a:schemeClr val="lt1"/>
            </a:fillRef>
            <a:effectRef idx="0">
              <a:schemeClr val="accent6"/>
            </a:effectRef>
            <a:fontRef idx="minor">
              <a:schemeClr val="dk1"/>
            </a:fontRef>
          </p:style>
          <p:txBody>
            <a:bodyPr vert="vert" rtlCol="0" anchor="ctr"/>
            <a:lstStyle/>
            <a:p>
              <a:pPr algn="ctr"/>
              <a:r>
                <a:rPr kumimoji="1" lang="ja-JP" altLang="en-US" b="1" dirty="0" smtClean="0">
                  <a:latin typeface="ＭＳ Ｐゴシック" pitchFamily="50" charset="-128"/>
                  <a:ea typeface="ＭＳ Ｐゴシック" pitchFamily="50" charset="-128"/>
                </a:rPr>
                <a:t>交流</a:t>
              </a:r>
              <a:endParaRPr kumimoji="1" lang="ja-JP" altLang="en-US" b="1" dirty="0">
                <a:latin typeface="ＭＳ Ｐゴシック" pitchFamily="50" charset="-128"/>
                <a:ea typeface="ＭＳ Ｐゴシック" pitchFamily="50" charset="-128"/>
              </a:endParaRPr>
            </a:p>
          </p:txBody>
        </p:sp>
      </p:grpSp>
      <p:sp>
        <p:nvSpPr>
          <p:cNvPr id="30" name="テキスト ボックス 29"/>
          <p:cNvSpPr txBox="1"/>
          <p:nvPr/>
        </p:nvSpPr>
        <p:spPr>
          <a:xfrm>
            <a:off x="2270880" y="1177588"/>
            <a:ext cx="4331246" cy="523220"/>
          </a:xfrm>
          <a:prstGeom prst="rect">
            <a:avLst/>
          </a:prstGeom>
          <a:solidFill>
            <a:srgbClr val="92D050"/>
          </a:solidFill>
          <a:ln>
            <a:solidFill>
              <a:schemeClr val="tx1">
                <a:lumMod val="95000"/>
                <a:lumOff val="5000"/>
              </a:schemeClr>
            </a:solidFill>
          </a:ln>
        </p:spPr>
        <p:txBody>
          <a:bodyPr wrap="square" rtlCol="0">
            <a:spAutoFit/>
          </a:bodyPr>
          <a:lstStyle/>
          <a:p>
            <a:r>
              <a:rPr kumimoji="1" lang="ja-JP" altLang="en-US" sz="2800" dirty="0" smtClean="0">
                <a:solidFill>
                  <a:srgbClr val="FF0000"/>
                </a:solidFill>
                <a:latin typeface="ＭＳ Ｐゴシック" pitchFamily="50" charset="-128"/>
                <a:ea typeface="ＭＳ Ｐゴシック" pitchFamily="50" charset="-128"/>
              </a:rPr>
              <a:t>自治会を中心とした連関図</a:t>
            </a:r>
          </a:p>
        </p:txBody>
      </p:sp>
      <p:grpSp>
        <p:nvGrpSpPr>
          <p:cNvPr id="10" name="グループ化 9"/>
          <p:cNvGrpSpPr/>
          <p:nvPr/>
        </p:nvGrpSpPr>
        <p:grpSpPr>
          <a:xfrm>
            <a:off x="4489368" y="1769852"/>
            <a:ext cx="4504218" cy="4516880"/>
            <a:chOff x="4489368" y="1769852"/>
            <a:chExt cx="4504218" cy="4516880"/>
          </a:xfrm>
        </p:grpSpPr>
        <p:sp>
          <p:nvSpPr>
            <p:cNvPr id="7" name="角丸四角形 6"/>
            <p:cNvSpPr/>
            <p:nvPr/>
          </p:nvSpPr>
          <p:spPr>
            <a:xfrm>
              <a:off x="6444208" y="1769852"/>
              <a:ext cx="2549378" cy="84837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latin typeface="ＭＳ Ｐゴシック" pitchFamily="50" charset="-128"/>
                  <a:ea typeface="ＭＳ Ｐゴシック" pitchFamily="50" charset="-128"/>
                </a:rPr>
                <a:t>社会福祉協議会</a:t>
              </a:r>
            </a:p>
            <a:p>
              <a:pPr algn="ctr"/>
              <a:r>
                <a:rPr lang="ja-JP" altLang="en-US" b="1" dirty="0" smtClean="0">
                  <a:latin typeface="ＭＳ Ｐゴシック" pitchFamily="50" charset="-128"/>
                  <a:ea typeface="ＭＳ Ｐゴシック" pitchFamily="50" charset="-128"/>
                </a:rPr>
                <a:t>（民生委員）</a:t>
              </a:r>
              <a:endParaRPr kumimoji="1" lang="ja-JP" altLang="en-US" b="1" dirty="0">
                <a:latin typeface="ＭＳ Ｐゴシック" pitchFamily="50" charset="-128"/>
                <a:ea typeface="ＭＳ Ｐゴシック" pitchFamily="50" charset="-128"/>
              </a:endParaRPr>
            </a:p>
          </p:txBody>
        </p:sp>
        <p:sp>
          <p:nvSpPr>
            <p:cNvPr id="8" name="角丸四角形 7"/>
            <p:cNvSpPr/>
            <p:nvPr/>
          </p:nvSpPr>
          <p:spPr>
            <a:xfrm>
              <a:off x="6538788" y="5517232"/>
              <a:ext cx="2396952" cy="7695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latin typeface="ＭＳ Ｐゴシック" pitchFamily="50" charset="-128"/>
                  <a:ea typeface="ＭＳ Ｐゴシック" pitchFamily="50" charset="-128"/>
                </a:rPr>
                <a:t>市役所</a:t>
              </a:r>
            </a:p>
            <a:p>
              <a:pPr algn="ctr"/>
              <a:r>
                <a:rPr lang="ja-JP" altLang="en-US" b="1" dirty="0" smtClean="0">
                  <a:latin typeface="ＭＳ Ｐゴシック" pitchFamily="50" charset="-128"/>
                  <a:ea typeface="ＭＳ Ｐゴシック" pitchFamily="50" charset="-128"/>
                </a:rPr>
                <a:t>（防犯・防災</a:t>
              </a:r>
              <a:r>
                <a:rPr kumimoji="1" lang="ja-JP" altLang="en-US" b="1" dirty="0" smtClean="0">
                  <a:latin typeface="ＭＳ Ｐゴシック" pitchFamily="50" charset="-128"/>
                  <a:ea typeface="ＭＳ Ｐゴシック" pitchFamily="50" charset="-128"/>
                </a:rPr>
                <a:t>）</a:t>
              </a:r>
              <a:endParaRPr kumimoji="1" lang="ja-JP" altLang="en-US" b="1" dirty="0">
                <a:latin typeface="ＭＳ Ｐゴシック" pitchFamily="50" charset="-128"/>
                <a:ea typeface="ＭＳ Ｐゴシック" pitchFamily="50" charset="-128"/>
              </a:endParaRPr>
            </a:p>
          </p:txBody>
        </p:sp>
        <p:sp>
          <p:nvSpPr>
            <p:cNvPr id="19" name="上下矢印 18"/>
            <p:cNvSpPr/>
            <p:nvPr/>
          </p:nvSpPr>
          <p:spPr>
            <a:xfrm rot="18219925">
              <a:off x="4921827" y="4511602"/>
              <a:ext cx="810117" cy="1675035"/>
            </a:xfrm>
            <a:prstGeom prst="up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b="1" dirty="0" smtClean="0">
                  <a:solidFill>
                    <a:sysClr val="windowText" lastClr="000000"/>
                  </a:solidFill>
                  <a:latin typeface="ＭＳ Ｐゴシック" pitchFamily="50" charset="-128"/>
                  <a:ea typeface="ＭＳ Ｐゴシック" pitchFamily="50" charset="-128"/>
                </a:rPr>
                <a:t>連携</a:t>
              </a:r>
              <a:endParaRPr kumimoji="1" lang="ja-JP" altLang="en-US" b="1" dirty="0">
                <a:solidFill>
                  <a:sysClr val="windowText" lastClr="000000"/>
                </a:solidFill>
                <a:latin typeface="ＭＳ Ｐゴシック" pitchFamily="50" charset="-128"/>
                <a:ea typeface="ＭＳ Ｐゴシック" pitchFamily="50" charset="-128"/>
              </a:endParaRPr>
            </a:p>
          </p:txBody>
        </p:sp>
        <p:sp>
          <p:nvSpPr>
            <p:cNvPr id="21" name="角丸四角形 20"/>
            <p:cNvSpPr/>
            <p:nvPr/>
          </p:nvSpPr>
          <p:spPr>
            <a:xfrm>
              <a:off x="6520421" y="3838665"/>
              <a:ext cx="2396952" cy="79208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ja-JP" altLang="en-US" b="1" dirty="0" smtClean="0">
                  <a:latin typeface="ＭＳ Ｐゴシック" pitchFamily="50" charset="-128"/>
                  <a:ea typeface="ＭＳ Ｐゴシック" pitchFamily="50" charset="-128"/>
                </a:rPr>
                <a:t>他自治会</a:t>
              </a:r>
            </a:p>
            <a:p>
              <a:pPr algn="ctr"/>
              <a:r>
                <a:rPr lang="ja-JP" altLang="en-US" b="1" dirty="0" smtClean="0">
                  <a:latin typeface="ＭＳ Ｐゴシック" pitchFamily="50" charset="-128"/>
                  <a:ea typeface="ＭＳ Ｐゴシック" pitchFamily="50" charset="-128"/>
                </a:rPr>
                <a:t>（援助業務等）</a:t>
              </a:r>
              <a:endParaRPr kumimoji="1" lang="ja-JP" altLang="en-US" b="1" dirty="0">
                <a:latin typeface="ＭＳ Ｐゴシック" pitchFamily="50" charset="-128"/>
                <a:ea typeface="ＭＳ Ｐゴシック" pitchFamily="50" charset="-128"/>
              </a:endParaRPr>
            </a:p>
          </p:txBody>
        </p:sp>
        <p:sp>
          <p:nvSpPr>
            <p:cNvPr id="25" name="上下矢印 24"/>
            <p:cNvSpPr/>
            <p:nvPr/>
          </p:nvSpPr>
          <p:spPr>
            <a:xfrm rot="5400000">
              <a:off x="5240124" y="3511985"/>
              <a:ext cx="796380" cy="1313556"/>
            </a:xfrm>
            <a:prstGeom prst="up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kumimoji="1" lang="ja-JP" altLang="en-US" b="1" dirty="0" smtClean="0">
                  <a:solidFill>
                    <a:sysClr val="windowText" lastClr="000000"/>
                  </a:solidFill>
                  <a:latin typeface="ＭＳ Ｐゴシック" pitchFamily="50" charset="-128"/>
                  <a:ea typeface="ＭＳ Ｐゴシック" pitchFamily="50" charset="-128"/>
                </a:rPr>
                <a:t>連携</a:t>
              </a:r>
              <a:endParaRPr kumimoji="1" lang="ja-JP" altLang="en-US" b="1" dirty="0">
                <a:solidFill>
                  <a:sysClr val="windowText" lastClr="000000"/>
                </a:solidFill>
                <a:latin typeface="ＭＳ Ｐゴシック" pitchFamily="50" charset="-128"/>
                <a:ea typeface="ＭＳ Ｐゴシック" pitchFamily="50" charset="-128"/>
              </a:endParaRPr>
            </a:p>
          </p:txBody>
        </p:sp>
        <p:sp>
          <p:nvSpPr>
            <p:cNvPr id="20" name="上下矢印 19"/>
            <p:cNvSpPr/>
            <p:nvPr/>
          </p:nvSpPr>
          <p:spPr>
            <a:xfrm rot="3139089">
              <a:off x="5120702" y="2230795"/>
              <a:ext cx="796380" cy="1477411"/>
            </a:xfrm>
            <a:prstGeom prst="up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kumimoji="1" lang="ja-JP" altLang="en-US" b="1" dirty="0" smtClean="0">
                  <a:solidFill>
                    <a:sysClr val="windowText" lastClr="000000"/>
                  </a:solidFill>
                  <a:latin typeface="ＭＳ Ｐゴシック" pitchFamily="50" charset="-128"/>
                  <a:ea typeface="ＭＳ Ｐゴシック" pitchFamily="50" charset="-128"/>
                </a:rPr>
                <a:t>連携</a:t>
              </a:r>
              <a:endParaRPr kumimoji="1" lang="ja-JP" altLang="en-US" b="1" dirty="0">
                <a:solidFill>
                  <a:sysClr val="windowText" lastClr="000000"/>
                </a:solidFill>
                <a:latin typeface="ＭＳ Ｐゴシック" pitchFamily="50" charset="-128"/>
                <a:ea typeface="ＭＳ Ｐゴシック" pitchFamily="50" charset="-128"/>
              </a:endParaRPr>
            </a:p>
          </p:txBody>
        </p:sp>
      </p:grpSp>
      <p:sp>
        <p:nvSpPr>
          <p:cNvPr id="6" name="スライド番号プレースホルダー 5"/>
          <p:cNvSpPr>
            <a:spLocks noGrp="1"/>
          </p:cNvSpPr>
          <p:nvPr>
            <p:ph type="sldNum" sz="quarter" idx="12"/>
          </p:nvPr>
        </p:nvSpPr>
        <p:spPr/>
        <p:txBody>
          <a:bodyPr/>
          <a:lstStyle/>
          <a:p>
            <a:fld id="{ECB34027-1BBD-4695-9139-46A40CDE6E67}" type="slidenum">
              <a:rPr kumimoji="1" lang="ja-JP" altLang="en-US" smtClean="0"/>
              <a:t>29</a:t>
            </a:fld>
            <a:endParaRPr kumimoji="1" lang="ja-JP" altLang="en-US"/>
          </a:p>
        </p:txBody>
      </p:sp>
      <p:sp>
        <p:nvSpPr>
          <p:cNvPr id="17" name="角丸四角形 16"/>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姿⑩</a:t>
            </a:r>
            <a:endParaRPr lang="ja-JP" altLang="en-US" sz="3200" dirty="0">
              <a:solidFill>
                <a:prstClr val="black"/>
              </a:solidFill>
            </a:endParaRPr>
          </a:p>
        </p:txBody>
      </p:sp>
    </p:spTree>
    <p:extLst>
      <p:ext uri="{BB962C8B-B14F-4D97-AF65-F5344CB8AC3E}">
        <p14:creationId xmlns:p14="http://schemas.microsoft.com/office/powerpoint/2010/main" val="75515803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フリーフォーム 16"/>
          <p:cNvSpPr/>
          <p:nvPr/>
        </p:nvSpPr>
        <p:spPr>
          <a:xfrm rot="20167464">
            <a:off x="7085385" y="4180619"/>
            <a:ext cx="13241" cy="478477"/>
          </a:xfrm>
          <a:custGeom>
            <a:avLst/>
            <a:gdLst>
              <a:gd name="connsiteX0" fmla="*/ 0 w 13241"/>
              <a:gd name="connsiteY0" fmla="*/ 95695 h 478477"/>
              <a:gd name="connsiteX1" fmla="*/ 6621 w 13241"/>
              <a:gd name="connsiteY1" fmla="*/ 95695 h 478477"/>
              <a:gd name="connsiteX2" fmla="*/ 6621 w 13241"/>
              <a:gd name="connsiteY2" fmla="*/ 0 h 478477"/>
              <a:gd name="connsiteX3" fmla="*/ 13241 w 13241"/>
              <a:gd name="connsiteY3" fmla="*/ 239239 h 478477"/>
              <a:gd name="connsiteX4" fmla="*/ 6621 w 13241"/>
              <a:gd name="connsiteY4" fmla="*/ 478477 h 478477"/>
              <a:gd name="connsiteX5" fmla="*/ 6621 w 13241"/>
              <a:gd name="connsiteY5" fmla="*/ 382782 h 478477"/>
              <a:gd name="connsiteX6" fmla="*/ 0 w 13241"/>
              <a:gd name="connsiteY6" fmla="*/ 382782 h 478477"/>
              <a:gd name="connsiteX7" fmla="*/ 0 w 13241"/>
              <a:gd name="connsiteY7" fmla="*/ 95695 h 47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41" h="478477">
                <a:moveTo>
                  <a:pt x="0" y="95695"/>
                </a:moveTo>
                <a:lnTo>
                  <a:pt x="6621" y="95695"/>
                </a:lnTo>
                <a:lnTo>
                  <a:pt x="6621" y="0"/>
                </a:lnTo>
                <a:lnTo>
                  <a:pt x="13241" y="239239"/>
                </a:lnTo>
                <a:lnTo>
                  <a:pt x="6621" y="478477"/>
                </a:lnTo>
                <a:lnTo>
                  <a:pt x="6621" y="382782"/>
                </a:lnTo>
                <a:lnTo>
                  <a:pt x="0" y="382782"/>
                </a:lnTo>
                <a:lnTo>
                  <a:pt x="0" y="9569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95695" rIns="3972" bIns="95694" numCol="1" spcCol="1270" anchor="ctr" anchorCtr="0">
            <a:noAutofit/>
          </a:bodyPr>
          <a:lstStyle/>
          <a:p>
            <a:pPr lvl="0" algn="ctr" defTabSz="889000">
              <a:lnSpc>
                <a:spcPct val="90000"/>
              </a:lnSpc>
              <a:spcBef>
                <a:spcPct val="0"/>
              </a:spcBef>
              <a:spcAft>
                <a:spcPct val="35000"/>
              </a:spcAft>
            </a:pPr>
            <a:endParaRPr kumimoji="1" lang="ja-JP" altLang="en-US" sz="2000" kern="1200"/>
          </a:p>
        </p:txBody>
      </p:sp>
      <p:sp>
        <p:nvSpPr>
          <p:cNvPr id="27" name="円/楕円 26"/>
          <p:cNvSpPr/>
          <p:nvPr/>
        </p:nvSpPr>
        <p:spPr>
          <a:xfrm>
            <a:off x="3832799" y="1419119"/>
            <a:ext cx="4340918" cy="4356079"/>
          </a:xfrm>
          <a:prstGeom prst="ellipse">
            <a:avLst/>
          </a:prstGeom>
          <a:ln w="57150">
            <a:solidFill>
              <a:schemeClr val="accent1"/>
            </a:solid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37" name="テキスト ボックス 36"/>
          <p:cNvSpPr txBox="1"/>
          <p:nvPr/>
        </p:nvSpPr>
        <p:spPr>
          <a:xfrm>
            <a:off x="6698161" y="1516365"/>
            <a:ext cx="1102608" cy="400110"/>
          </a:xfrm>
          <a:prstGeom prst="rect">
            <a:avLst/>
          </a:prstGeom>
          <a:noFill/>
          <a:ln>
            <a:noFill/>
          </a:ln>
        </p:spPr>
        <p:txBody>
          <a:bodyPr wrap="square" rtlCol="0">
            <a:spAutoFit/>
          </a:bodyPr>
          <a:lstStyle/>
          <a:p>
            <a:r>
              <a:rPr kumimoji="1" lang="ja-JP" altLang="en-US"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ＭＳ Ｐゴシック" panose="020B0600070205080204" pitchFamily="50" charset="-128"/>
                <a:ea typeface="ＭＳ Ｐゴシック" panose="020B0600070205080204" pitchFamily="50" charset="-128"/>
              </a:rPr>
              <a:t>地　域</a:t>
            </a:r>
            <a:endParaRPr kumimoji="1" lang="ja-JP" altLang="en-US"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ＭＳ Ｐゴシック" panose="020B0600070205080204" pitchFamily="50" charset="-128"/>
              <a:ea typeface="ＭＳ Ｐゴシック" panose="020B0600070205080204" pitchFamily="50" charset="-128"/>
            </a:endParaRPr>
          </a:p>
        </p:txBody>
      </p:sp>
      <p:sp>
        <p:nvSpPr>
          <p:cNvPr id="51" name="右矢印 50"/>
          <p:cNvSpPr/>
          <p:nvPr/>
        </p:nvSpPr>
        <p:spPr>
          <a:xfrm flipV="1">
            <a:off x="2142294" y="5487197"/>
            <a:ext cx="2789746" cy="170539"/>
          </a:xfrm>
          <a:prstGeom prst="rightArrow">
            <a:avLst/>
          </a:prstGeom>
          <a:solidFill>
            <a:schemeClr val="accent6"/>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p>
        </p:txBody>
      </p:sp>
      <p:sp>
        <p:nvSpPr>
          <p:cNvPr id="42" name="角丸四角形 41"/>
          <p:cNvSpPr/>
          <p:nvPr/>
        </p:nvSpPr>
        <p:spPr>
          <a:xfrm>
            <a:off x="1164496" y="1837222"/>
            <a:ext cx="2016221" cy="3746018"/>
          </a:xfrm>
          <a:prstGeom prst="roundRect">
            <a:avLst>
              <a:gd name="adj" fmla="val 32264"/>
            </a:avLst>
          </a:prstGeom>
          <a:ln w="76200"/>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latin typeface="ＭＳ Ｐゴシック" panose="020B0600070205080204" pitchFamily="50" charset="-128"/>
                <a:ea typeface="ＭＳ Ｐゴシック" panose="020B0600070205080204" pitchFamily="50" charset="-128"/>
              </a:rPr>
              <a:t>企画・立案</a:t>
            </a:r>
            <a:endParaRPr kumimoji="1" lang="en-US" altLang="ja-JP" b="1" dirty="0" smtClean="0">
              <a:latin typeface="ＭＳ Ｐゴシック" panose="020B0600070205080204" pitchFamily="50" charset="-128"/>
              <a:ea typeface="ＭＳ Ｐゴシック" panose="020B0600070205080204" pitchFamily="50" charset="-128"/>
            </a:endParaRPr>
          </a:p>
          <a:p>
            <a:pPr algn="ctr"/>
            <a:endParaRPr lang="en-US" altLang="ja-JP" b="1" dirty="0">
              <a:latin typeface="ＭＳ Ｐゴシック" panose="020B0600070205080204" pitchFamily="50" charset="-128"/>
              <a:ea typeface="ＭＳ Ｐゴシック" panose="020B0600070205080204" pitchFamily="50" charset="-128"/>
            </a:endParaRPr>
          </a:p>
          <a:p>
            <a:pPr algn="ctr"/>
            <a:endParaRPr kumimoji="1" lang="en-US" altLang="ja-JP" b="1" dirty="0" smtClean="0">
              <a:latin typeface="ＭＳ Ｐゴシック" panose="020B0600070205080204" pitchFamily="50" charset="-128"/>
              <a:ea typeface="ＭＳ Ｐゴシック" panose="020B0600070205080204" pitchFamily="50" charset="-128"/>
            </a:endParaRPr>
          </a:p>
          <a:p>
            <a:pPr algn="ctr"/>
            <a:r>
              <a:rPr lang="ja-JP" altLang="en-US" b="1" dirty="0" smtClean="0">
                <a:latin typeface="ＭＳ Ｐゴシック" panose="020B0600070205080204" pitchFamily="50" charset="-128"/>
                <a:ea typeface="ＭＳ Ｐゴシック" panose="020B0600070205080204" pitchFamily="50" charset="-128"/>
              </a:rPr>
              <a:t>決定</a:t>
            </a:r>
            <a:endParaRPr lang="en-US" altLang="ja-JP" b="1" dirty="0" smtClean="0">
              <a:latin typeface="ＭＳ Ｐゴシック" panose="020B0600070205080204" pitchFamily="50" charset="-128"/>
              <a:ea typeface="ＭＳ Ｐゴシック" panose="020B0600070205080204" pitchFamily="50" charset="-128"/>
            </a:endParaRPr>
          </a:p>
          <a:p>
            <a:pPr algn="ctr"/>
            <a:endParaRPr kumimoji="1" lang="en-US" altLang="ja-JP" b="1" dirty="0">
              <a:latin typeface="ＭＳ Ｐゴシック" panose="020B0600070205080204" pitchFamily="50" charset="-128"/>
              <a:ea typeface="ＭＳ Ｐゴシック" panose="020B0600070205080204" pitchFamily="50" charset="-128"/>
            </a:endParaRPr>
          </a:p>
          <a:p>
            <a:pPr algn="ctr"/>
            <a:endParaRPr lang="en-US" altLang="ja-JP" b="1" dirty="0" smtClean="0">
              <a:latin typeface="ＭＳ Ｐゴシック" panose="020B0600070205080204" pitchFamily="50" charset="-128"/>
              <a:ea typeface="ＭＳ Ｐゴシック" panose="020B0600070205080204" pitchFamily="50" charset="-128"/>
            </a:endParaRPr>
          </a:p>
          <a:p>
            <a:pPr algn="ctr"/>
            <a:r>
              <a:rPr kumimoji="1" lang="ja-JP" altLang="en-US" b="1" dirty="0" smtClean="0">
                <a:latin typeface="ＭＳ Ｐゴシック" panose="020B0600070205080204" pitchFamily="50" charset="-128"/>
                <a:ea typeface="ＭＳ Ｐゴシック" panose="020B0600070205080204" pitchFamily="50" charset="-128"/>
              </a:rPr>
              <a:t>実施</a:t>
            </a:r>
            <a:r>
              <a:rPr lang="ja-JP" altLang="en-US" b="1" dirty="0">
                <a:latin typeface="ＭＳ Ｐゴシック" panose="020B0600070205080204" pitchFamily="50" charset="-128"/>
                <a:ea typeface="ＭＳ Ｐゴシック" panose="020B0600070205080204" pitchFamily="50" charset="-128"/>
              </a:rPr>
              <a:t>　</a:t>
            </a:r>
            <a:endParaRPr lang="en-US" altLang="ja-JP" b="1" dirty="0" smtClean="0">
              <a:latin typeface="ＭＳ Ｐゴシック" panose="020B0600070205080204" pitchFamily="50" charset="-128"/>
              <a:ea typeface="ＭＳ Ｐゴシック" panose="020B0600070205080204" pitchFamily="50" charset="-128"/>
            </a:endParaRPr>
          </a:p>
          <a:p>
            <a:pPr algn="ctr"/>
            <a:r>
              <a:rPr lang="ja-JP" altLang="en-US" b="1" dirty="0" smtClean="0">
                <a:latin typeface="ＭＳ Ｐゴシック" panose="020B0600070205080204" pitchFamily="50" charset="-128"/>
                <a:ea typeface="ＭＳ Ｐゴシック" panose="020B0600070205080204" pitchFamily="50" charset="-128"/>
              </a:rPr>
              <a:t>　　</a:t>
            </a:r>
            <a:endParaRPr lang="en-US" altLang="ja-JP" b="1" dirty="0" smtClean="0">
              <a:latin typeface="ＭＳ Ｐゴシック" panose="020B0600070205080204" pitchFamily="50" charset="-128"/>
              <a:ea typeface="ＭＳ Ｐゴシック" panose="020B0600070205080204" pitchFamily="50" charset="-128"/>
            </a:endParaRPr>
          </a:p>
          <a:p>
            <a:pPr algn="ctr"/>
            <a:r>
              <a:rPr lang="ja-JP" altLang="en-US" b="1" dirty="0" smtClean="0">
                <a:latin typeface="ＭＳ Ｐゴシック" panose="020B0600070205080204" pitchFamily="50" charset="-128"/>
                <a:ea typeface="ＭＳ Ｐゴシック" panose="020B0600070205080204" pitchFamily="50" charset="-128"/>
              </a:rPr>
              <a:t>詳細　　</a:t>
            </a:r>
            <a:endParaRPr lang="en-US" altLang="ja-JP" b="1" dirty="0" smtClean="0">
              <a:latin typeface="ＭＳ Ｐゴシック" panose="020B0600070205080204" pitchFamily="50" charset="-128"/>
              <a:ea typeface="ＭＳ Ｐゴシック" panose="020B0600070205080204" pitchFamily="50" charset="-128"/>
            </a:endParaRPr>
          </a:p>
          <a:p>
            <a:pPr algn="ctr"/>
            <a:r>
              <a:rPr lang="ja-JP" altLang="en-US" b="1" dirty="0" smtClean="0">
                <a:latin typeface="ＭＳ Ｐゴシック" panose="020B0600070205080204" pitchFamily="50" charset="-128"/>
                <a:ea typeface="ＭＳ Ｐゴシック" panose="020B0600070205080204" pitchFamily="50" charset="-128"/>
              </a:rPr>
              <a:t>　　　</a:t>
            </a:r>
            <a:endParaRPr lang="en-US" altLang="ja-JP" b="1" dirty="0" smtClean="0">
              <a:latin typeface="ＭＳ Ｐゴシック" panose="020B0600070205080204" pitchFamily="50" charset="-128"/>
              <a:ea typeface="ＭＳ Ｐゴシック" panose="020B0600070205080204" pitchFamily="50" charset="-128"/>
            </a:endParaRPr>
          </a:p>
          <a:p>
            <a:pPr algn="ctr"/>
            <a:r>
              <a:rPr lang="ja-JP" altLang="en-US" b="1" dirty="0" smtClean="0">
                <a:latin typeface="ＭＳ Ｐゴシック" panose="020B0600070205080204" pitchFamily="50" charset="-128"/>
                <a:ea typeface="ＭＳ Ｐゴシック" panose="020B0600070205080204" pitchFamily="50" charset="-128"/>
              </a:rPr>
              <a:t>見直し</a:t>
            </a:r>
            <a:r>
              <a:rPr lang="ja-JP" altLang="en-US" dirty="0" smtClean="0"/>
              <a:t>　　　</a:t>
            </a:r>
            <a:endParaRPr kumimoji="1" lang="ja-JP" altLang="en-US" dirty="0"/>
          </a:p>
        </p:txBody>
      </p:sp>
      <p:sp>
        <p:nvSpPr>
          <p:cNvPr id="21" name="曲折矢印 20"/>
          <p:cNvSpPr/>
          <p:nvPr/>
        </p:nvSpPr>
        <p:spPr>
          <a:xfrm rot="16200000" flipH="1">
            <a:off x="2266924" y="527461"/>
            <a:ext cx="1202834" cy="3724367"/>
          </a:xfrm>
          <a:prstGeom prst="bentArrow">
            <a:avLst>
              <a:gd name="adj1" fmla="val 3926"/>
              <a:gd name="adj2" fmla="val 16848"/>
              <a:gd name="adj3" fmla="val 17262"/>
              <a:gd name="adj4" fmla="val 56450"/>
            </a:avLst>
          </a:prstGeom>
          <a:solidFill>
            <a:schemeClr val="accent6"/>
          </a:solidFill>
          <a:ln w="38100"/>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solidFill>
                <a:schemeClr val="tx1"/>
              </a:solidFill>
            </a:endParaRPr>
          </a:p>
        </p:txBody>
      </p:sp>
      <p:sp>
        <p:nvSpPr>
          <p:cNvPr id="38" name="テキスト ボックス 37"/>
          <p:cNvSpPr txBox="1"/>
          <p:nvPr/>
        </p:nvSpPr>
        <p:spPr>
          <a:xfrm>
            <a:off x="1191394" y="1413211"/>
            <a:ext cx="4036161" cy="307777"/>
          </a:xfrm>
          <a:prstGeom prst="rect">
            <a:avLst/>
          </a:prstGeom>
          <a:noFill/>
        </p:spPr>
        <p:txBody>
          <a:bodyPr wrap="square" rtlCol="0">
            <a:spAutoFit/>
          </a:bodyPr>
          <a:lstStyle/>
          <a:p>
            <a:r>
              <a:rPr kumimoji="1" lang="ja-JP" altLang="en-US" sz="1400" b="1" dirty="0" smtClean="0">
                <a:latin typeface="ＭＳ Ｐゴシック" panose="020B0600070205080204" pitchFamily="50" charset="-128"/>
                <a:ea typeface="ＭＳ Ｐゴシック" panose="020B0600070205080204" pitchFamily="50" charset="-128"/>
              </a:rPr>
              <a:t>市民が持つ創造性、知識、経験などの社会資源</a:t>
            </a:r>
            <a:endParaRPr kumimoji="1" lang="ja-JP" altLang="en-US" sz="1400" b="1" dirty="0">
              <a:latin typeface="ＭＳ Ｐゴシック" panose="020B0600070205080204" pitchFamily="50" charset="-128"/>
              <a:ea typeface="ＭＳ Ｐゴシック" panose="020B0600070205080204" pitchFamily="50" charset="-128"/>
            </a:endParaRPr>
          </a:p>
        </p:txBody>
      </p:sp>
      <p:sp>
        <p:nvSpPr>
          <p:cNvPr id="49" name="テキスト ボックス 48"/>
          <p:cNvSpPr txBox="1"/>
          <p:nvPr/>
        </p:nvSpPr>
        <p:spPr>
          <a:xfrm>
            <a:off x="1516568" y="5657737"/>
            <a:ext cx="2791585" cy="307777"/>
          </a:xfrm>
          <a:prstGeom prst="rect">
            <a:avLst/>
          </a:prstGeom>
          <a:noFill/>
        </p:spPr>
        <p:txBody>
          <a:bodyPr wrap="square" rtlCol="0">
            <a:spAutoFit/>
          </a:bodyPr>
          <a:lstStyle/>
          <a:p>
            <a:r>
              <a:rPr lang="ja-JP" altLang="en-US" sz="1400" b="1" dirty="0" smtClean="0">
                <a:latin typeface="ＭＳ Ｐゴシック" panose="020B0600070205080204" pitchFamily="50" charset="-128"/>
                <a:ea typeface="ＭＳ Ｐゴシック" panose="020B0600070205080204" pitchFamily="50" charset="-128"/>
              </a:rPr>
              <a:t>情報・金・人・場所などの行政資源</a:t>
            </a:r>
            <a:endParaRPr kumimoji="1" lang="ja-JP" altLang="en-US" sz="1400" b="1" dirty="0">
              <a:latin typeface="ＭＳ Ｐゴシック" panose="020B0600070205080204" pitchFamily="50" charset="-128"/>
              <a:ea typeface="ＭＳ Ｐゴシック" panose="020B0600070205080204" pitchFamily="50" charset="-128"/>
            </a:endParaRPr>
          </a:p>
        </p:txBody>
      </p:sp>
      <p:sp>
        <p:nvSpPr>
          <p:cNvPr id="45" name="角丸四角形 4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６．地域自治会活動に対するあるべき</a:t>
            </a:r>
            <a:r>
              <a:rPr lang="ja-JP" altLang="en-US" sz="3200" dirty="0" smtClean="0">
                <a:solidFill>
                  <a:prstClr val="black"/>
                </a:solidFill>
              </a:rPr>
              <a:t>姿⑪</a:t>
            </a:r>
            <a:endParaRPr lang="ja-JP" altLang="en-US" sz="3200" dirty="0">
              <a:solidFill>
                <a:prstClr val="black"/>
              </a:solidFill>
            </a:endParaRPr>
          </a:p>
        </p:txBody>
      </p:sp>
      <p:sp>
        <p:nvSpPr>
          <p:cNvPr id="13" name="円/楕円 12"/>
          <p:cNvSpPr/>
          <p:nvPr/>
        </p:nvSpPr>
        <p:spPr>
          <a:xfrm>
            <a:off x="4684951" y="2171312"/>
            <a:ext cx="2700536" cy="2700536"/>
          </a:xfrm>
          <a:prstGeom prst="ellipse">
            <a:avLst/>
          </a:prstGeom>
          <a:noFill/>
          <a:ln w="38100">
            <a:solidFill>
              <a:srgbClr val="0070C0"/>
            </a:solidFill>
            <a:prstDash val="solid"/>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p>
        </p:txBody>
      </p:sp>
      <p:sp>
        <p:nvSpPr>
          <p:cNvPr id="30" name="角丸四角形 29"/>
          <p:cNvSpPr/>
          <p:nvPr/>
        </p:nvSpPr>
        <p:spPr>
          <a:xfrm>
            <a:off x="7800769" y="1268436"/>
            <a:ext cx="1235727" cy="1332024"/>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ja-JP" altLang="en-US" sz="2400" dirty="0" smtClean="0">
                <a:solidFill>
                  <a:schemeClr val="tx1"/>
                </a:solidFill>
              </a:rPr>
              <a:t>行政と</a:t>
            </a:r>
          </a:p>
          <a:p>
            <a:pPr algn="ctr"/>
            <a:r>
              <a:rPr lang="ja-JP" altLang="en-US" sz="2400" dirty="0" smtClean="0">
                <a:solidFill>
                  <a:schemeClr val="tx1"/>
                </a:solidFill>
              </a:rPr>
              <a:t>地域の</a:t>
            </a:r>
          </a:p>
          <a:p>
            <a:pPr algn="ctr"/>
            <a:r>
              <a:rPr lang="ja-JP" altLang="en-US" sz="2400" u="heavy" dirty="0" smtClean="0">
                <a:solidFill>
                  <a:srgbClr val="FF0000"/>
                </a:solidFill>
              </a:rPr>
              <a:t>協働</a:t>
            </a:r>
            <a:endParaRPr lang="ja-JP" altLang="en-US" sz="2400" u="heavy" dirty="0"/>
          </a:p>
        </p:txBody>
      </p:sp>
      <p:sp>
        <p:nvSpPr>
          <p:cNvPr id="28" name="左右矢印 27"/>
          <p:cNvSpPr/>
          <p:nvPr/>
        </p:nvSpPr>
        <p:spPr>
          <a:xfrm>
            <a:off x="2850704" y="2231957"/>
            <a:ext cx="1375320" cy="240248"/>
          </a:xfrm>
          <a:prstGeom prst="lef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左右矢印 30"/>
          <p:cNvSpPr/>
          <p:nvPr/>
        </p:nvSpPr>
        <p:spPr>
          <a:xfrm>
            <a:off x="2142293" y="3340165"/>
            <a:ext cx="1900005" cy="613795"/>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smtClean="0">
                <a:solidFill>
                  <a:schemeClr val="tx1"/>
                </a:solidFill>
              </a:rPr>
              <a:t>双方向</a:t>
            </a:r>
            <a:endParaRPr kumimoji="1" lang="ja-JP" altLang="en-US" dirty="0">
              <a:solidFill>
                <a:schemeClr val="tx1"/>
              </a:solidFill>
            </a:endParaRPr>
          </a:p>
        </p:txBody>
      </p:sp>
      <p:sp>
        <p:nvSpPr>
          <p:cNvPr id="32" name="左右矢印 31"/>
          <p:cNvSpPr/>
          <p:nvPr/>
        </p:nvSpPr>
        <p:spPr>
          <a:xfrm>
            <a:off x="2457479" y="3051179"/>
            <a:ext cx="1375320" cy="240248"/>
          </a:xfrm>
          <a:prstGeom prst="lef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左右矢印 32"/>
          <p:cNvSpPr/>
          <p:nvPr/>
        </p:nvSpPr>
        <p:spPr>
          <a:xfrm>
            <a:off x="2521814" y="4401056"/>
            <a:ext cx="1520484" cy="240248"/>
          </a:xfrm>
          <a:prstGeom prst="lef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左右矢印 33"/>
          <p:cNvSpPr/>
          <p:nvPr/>
        </p:nvSpPr>
        <p:spPr>
          <a:xfrm>
            <a:off x="2666978" y="5011209"/>
            <a:ext cx="1711445" cy="240248"/>
          </a:xfrm>
          <a:prstGeom prst="lef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円/楕円 40"/>
          <p:cNvSpPr/>
          <p:nvPr/>
        </p:nvSpPr>
        <p:spPr>
          <a:xfrm>
            <a:off x="675915" y="3051179"/>
            <a:ext cx="1170059" cy="1183845"/>
          </a:xfrm>
          <a:prstGeom prst="ellipse">
            <a:avLst/>
          </a:prstGeom>
          <a:ln w="76200"/>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b="1" dirty="0" smtClean="0">
                <a:latin typeface="ＭＳ Ｐゴシック" panose="020B0600070205080204" pitchFamily="50" charset="-128"/>
                <a:ea typeface="ＭＳ Ｐゴシック" panose="020B0600070205080204" pitchFamily="50" charset="-128"/>
              </a:rPr>
              <a:t>行政</a:t>
            </a:r>
            <a:endParaRPr kumimoji="1" lang="ja-JP" altLang="en-US" b="1" dirty="0">
              <a:latin typeface="ＭＳ Ｐゴシック" panose="020B0600070205080204" pitchFamily="50" charset="-128"/>
              <a:ea typeface="ＭＳ Ｐゴシック" panose="020B0600070205080204" pitchFamily="50" charset="-128"/>
            </a:endParaRP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30</a:t>
            </a:fld>
            <a:endParaRPr kumimoji="1" lang="ja-JP" altLang="en-US"/>
          </a:p>
        </p:txBody>
      </p:sp>
      <p:sp>
        <p:nvSpPr>
          <p:cNvPr id="6" name="円/楕円 5"/>
          <p:cNvSpPr/>
          <p:nvPr/>
        </p:nvSpPr>
        <p:spPr>
          <a:xfrm>
            <a:off x="5046620" y="2600459"/>
            <a:ext cx="1922512" cy="1912693"/>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800" b="1" dirty="0" smtClean="0">
                <a:solidFill>
                  <a:schemeClr val="tx1"/>
                </a:solidFill>
                <a:latin typeface="ＭＳ Ｐゴシック" panose="020B0600070205080204" pitchFamily="50" charset="-128"/>
                <a:ea typeface="ＭＳ Ｐゴシック" panose="020B0600070205080204" pitchFamily="50" charset="-128"/>
              </a:rPr>
              <a:t>市民</a:t>
            </a:r>
            <a:endParaRPr kumimoji="1" lang="ja-JP" altLang="en-US" sz="2800" b="1" dirty="0">
              <a:solidFill>
                <a:schemeClr val="tx1"/>
              </a:solidFill>
              <a:latin typeface="ＭＳ Ｐゴシック" panose="020B0600070205080204" pitchFamily="50" charset="-128"/>
              <a:ea typeface="ＭＳ Ｐゴシック" panose="020B0600070205080204" pitchFamily="50" charset="-128"/>
            </a:endParaRPr>
          </a:p>
        </p:txBody>
      </p:sp>
      <p:sp>
        <p:nvSpPr>
          <p:cNvPr id="53" name="円/楕円 4"/>
          <p:cNvSpPr/>
          <p:nvPr/>
        </p:nvSpPr>
        <p:spPr>
          <a:xfrm>
            <a:off x="4561752" y="3418752"/>
            <a:ext cx="934895" cy="934895"/>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kumimoji="1" lang="ja-JP" altLang="en-US" sz="1500" kern="1200"/>
          </a:p>
        </p:txBody>
      </p:sp>
      <p:sp>
        <p:nvSpPr>
          <p:cNvPr id="62" name="円/楕円 4"/>
          <p:cNvSpPr/>
          <p:nvPr/>
        </p:nvSpPr>
        <p:spPr>
          <a:xfrm>
            <a:off x="5018952" y="3875952"/>
            <a:ext cx="934895" cy="934895"/>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kumimoji="1" lang="ja-JP" altLang="en-US" sz="1500" kern="1200"/>
          </a:p>
        </p:txBody>
      </p:sp>
      <p:sp>
        <p:nvSpPr>
          <p:cNvPr id="67" name="円/楕円 66"/>
          <p:cNvSpPr/>
          <p:nvPr/>
        </p:nvSpPr>
        <p:spPr>
          <a:xfrm>
            <a:off x="4217812" y="3820206"/>
            <a:ext cx="1311127" cy="1311127"/>
          </a:xfrm>
          <a:prstGeom prst="ellipse">
            <a:avLst/>
          </a:prstGeom>
          <a:solidFill>
            <a:schemeClr val="accent1">
              <a:lumMod val="75000"/>
              <a:alpha val="50000"/>
            </a:schemeClr>
          </a:solidFill>
          <a:ln w="28575">
            <a:solidFill>
              <a:schemeClr val="accent1">
                <a:lumMod val="75000"/>
              </a:schemeClr>
            </a:solidFill>
            <a:prstDash val="dash"/>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nchor="ctr"/>
          <a:lstStyle/>
          <a:p>
            <a:r>
              <a:rPr lang="ja-JP" altLang="en-US" b="1" dirty="0" smtClean="0">
                <a:solidFill>
                  <a:srgbClr val="7030A0"/>
                </a:solidFill>
                <a:latin typeface="ＭＳ Ｐゴシック" panose="020B0600070205080204" pitchFamily="50" charset="-128"/>
                <a:ea typeface="ＭＳ Ｐゴシック" panose="020B0600070205080204" pitchFamily="50" charset="-128"/>
              </a:rPr>
              <a:t>ＰＴＡ</a:t>
            </a:r>
            <a:endParaRPr lang="ja-JP" altLang="en-US" b="1" dirty="0">
              <a:solidFill>
                <a:srgbClr val="7030A0"/>
              </a:solidFill>
              <a:latin typeface="ＭＳ Ｐゴシック" panose="020B0600070205080204" pitchFamily="50" charset="-128"/>
              <a:ea typeface="ＭＳ Ｐゴシック" panose="020B0600070205080204" pitchFamily="50" charset="-128"/>
            </a:endParaRPr>
          </a:p>
        </p:txBody>
      </p:sp>
      <p:sp>
        <p:nvSpPr>
          <p:cNvPr id="69" name="円/楕円 68"/>
          <p:cNvSpPr/>
          <p:nvPr/>
        </p:nvSpPr>
        <p:spPr>
          <a:xfrm>
            <a:off x="5166984" y="4401056"/>
            <a:ext cx="1311127" cy="1311127"/>
          </a:xfrm>
          <a:prstGeom prst="ellipse">
            <a:avLst/>
          </a:prstGeom>
          <a:solidFill>
            <a:schemeClr val="accent1">
              <a:lumMod val="75000"/>
              <a:alpha val="50000"/>
            </a:schemeClr>
          </a:solidFill>
          <a:ln w="28575">
            <a:solidFill>
              <a:schemeClr val="accent1">
                <a:lumMod val="75000"/>
              </a:schemeClr>
            </a:solidFill>
            <a:prstDash val="dash"/>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nchor="ctr"/>
          <a:lstStyle/>
          <a:p>
            <a:r>
              <a:rPr lang="ja-JP" altLang="en-US" b="1" dirty="0">
                <a:solidFill>
                  <a:srgbClr val="7030A0"/>
                </a:solidFill>
                <a:latin typeface="ＭＳ Ｐゴシック" panose="020B0600070205080204" pitchFamily="50" charset="-128"/>
                <a:ea typeface="ＭＳ Ｐゴシック" panose="020B0600070205080204" pitchFamily="50" charset="-128"/>
              </a:rPr>
              <a:t>地域の</a:t>
            </a:r>
          </a:p>
          <a:p>
            <a:r>
              <a:rPr lang="ja-JP" altLang="en-US" b="1" dirty="0">
                <a:solidFill>
                  <a:srgbClr val="7030A0"/>
                </a:solidFill>
                <a:latin typeface="ＭＳ Ｐゴシック" panose="020B0600070205080204" pitchFamily="50" charset="-128"/>
                <a:ea typeface="ＭＳ Ｐゴシック" panose="020B0600070205080204" pitchFamily="50" charset="-128"/>
              </a:rPr>
              <a:t>団体</a:t>
            </a:r>
          </a:p>
        </p:txBody>
      </p:sp>
      <p:sp>
        <p:nvSpPr>
          <p:cNvPr id="70" name="円/楕円 69"/>
          <p:cNvSpPr/>
          <p:nvPr/>
        </p:nvSpPr>
        <p:spPr>
          <a:xfrm>
            <a:off x="6324217" y="3985740"/>
            <a:ext cx="1311127" cy="1311127"/>
          </a:xfrm>
          <a:prstGeom prst="ellipse">
            <a:avLst/>
          </a:prstGeom>
          <a:solidFill>
            <a:schemeClr val="accent1">
              <a:lumMod val="75000"/>
              <a:alpha val="50000"/>
            </a:schemeClr>
          </a:solidFill>
          <a:ln w="28575">
            <a:solidFill>
              <a:schemeClr val="accent1">
                <a:lumMod val="75000"/>
              </a:schemeClr>
            </a:solidFill>
            <a:prstDash val="dash"/>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nchor="b"/>
          <a:lstStyle/>
          <a:p>
            <a:r>
              <a:rPr lang="ja-JP" altLang="en-US" b="1" dirty="0">
                <a:solidFill>
                  <a:srgbClr val="7030A0"/>
                </a:solidFill>
                <a:latin typeface="ＭＳ Ｐゴシック" panose="020B0600070205080204" pitchFamily="50" charset="-128"/>
                <a:ea typeface="ＭＳ Ｐゴシック" panose="020B0600070205080204" pitchFamily="50" charset="-128"/>
              </a:rPr>
              <a:t>事業者</a:t>
            </a:r>
          </a:p>
        </p:txBody>
      </p:sp>
      <p:sp>
        <p:nvSpPr>
          <p:cNvPr id="71" name="円/楕円 70"/>
          <p:cNvSpPr/>
          <p:nvPr/>
        </p:nvSpPr>
        <p:spPr>
          <a:xfrm>
            <a:off x="4074961" y="2763188"/>
            <a:ext cx="1311127" cy="1311127"/>
          </a:xfrm>
          <a:prstGeom prst="ellipse">
            <a:avLst/>
          </a:prstGeom>
          <a:solidFill>
            <a:schemeClr val="accent1">
              <a:lumMod val="75000"/>
              <a:alpha val="50000"/>
            </a:schemeClr>
          </a:solidFill>
          <a:ln w="28575">
            <a:solidFill>
              <a:schemeClr val="accent1">
                <a:lumMod val="75000"/>
              </a:schemeClr>
            </a:solidFill>
            <a:prstDash val="dash"/>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nchor="ctr"/>
          <a:lstStyle/>
          <a:p>
            <a:r>
              <a:rPr lang="ja-JP" altLang="en-US" b="1" dirty="0">
                <a:solidFill>
                  <a:srgbClr val="7030A0"/>
                </a:solidFill>
                <a:latin typeface="ＭＳ Ｐゴシック" panose="020B0600070205080204" pitchFamily="50" charset="-128"/>
                <a:ea typeface="ＭＳ Ｐゴシック" panose="020B0600070205080204" pitchFamily="50" charset="-128"/>
              </a:rPr>
              <a:t>民生委員など</a:t>
            </a:r>
          </a:p>
        </p:txBody>
      </p:sp>
      <p:sp>
        <p:nvSpPr>
          <p:cNvPr id="73" name="円/楕円 72"/>
          <p:cNvSpPr/>
          <p:nvPr/>
        </p:nvSpPr>
        <p:spPr>
          <a:xfrm>
            <a:off x="5410535" y="1551905"/>
            <a:ext cx="1311127" cy="1311127"/>
          </a:xfrm>
          <a:prstGeom prst="ellipse">
            <a:avLst/>
          </a:prstGeom>
          <a:solidFill>
            <a:schemeClr val="accent1">
              <a:lumMod val="75000"/>
              <a:alpha val="50000"/>
            </a:schemeClr>
          </a:solidFill>
          <a:ln w="28575">
            <a:solidFill>
              <a:schemeClr val="accent1">
                <a:lumMod val="75000"/>
              </a:schemeClr>
            </a:solidFill>
            <a:prstDash val="dash"/>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lstStyle/>
          <a:p>
            <a:r>
              <a:rPr lang="ja-JP" altLang="en-US" b="1" dirty="0">
                <a:solidFill>
                  <a:srgbClr val="7030A0"/>
                </a:solidFill>
                <a:latin typeface="ＭＳ Ｐゴシック" panose="020B0600070205080204" pitchFamily="50" charset="-128"/>
                <a:ea typeface="ＭＳ Ｐゴシック" panose="020B0600070205080204" pitchFamily="50" charset="-128"/>
              </a:rPr>
              <a:t>自治会</a:t>
            </a:r>
          </a:p>
        </p:txBody>
      </p:sp>
      <p:sp>
        <p:nvSpPr>
          <p:cNvPr id="74" name="円/楕円 73"/>
          <p:cNvSpPr/>
          <p:nvPr/>
        </p:nvSpPr>
        <p:spPr>
          <a:xfrm>
            <a:off x="6881218" y="2941594"/>
            <a:ext cx="1311127" cy="1311127"/>
          </a:xfrm>
          <a:prstGeom prst="ellipse">
            <a:avLst/>
          </a:prstGeom>
          <a:solidFill>
            <a:schemeClr val="accent1">
              <a:lumMod val="75000"/>
              <a:alpha val="50000"/>
            </a:schemeClr>
          </a:solidFill>
          <a:ln w="28575">
            <a:solidFill>
              <a:schemeClr val="accent1">
                <a:lumMod val="75000"/>
              </a:schemeClr>
            </a:solidFill>
            <a:prstDash val="dash"/>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lstStyle/>
          <a:p>
            <a:pPr algn="ctr"/>
            <a:r>
              <a:rPr lang="en-US" altLang="zh-TW" b="1" dirty="0">
                <a:solidFill>
                  <a:srgbClr val="7030A0"/>
                </a:solidFill>
                <a:latin typeface="ＭＳ Ｐゴシック" panose="020B0600070205080204" pitchFamily="50" charset="-128"/>
                <a:ea typeface="ＭＳ Ｐゴシック" panose="020B0600070205080204" pitchFamily="50" charset="-128"/>
              </a:rPr>
              <a:t>NPO</a:t>
            </a:r>
          </a:p>
          <a:p>
            <a:pPr algn="ctr"/>
            <a:r>
              <a:rPr lang="zh-TW" altLang="en-US" b="1" dirty="0">
                <a:solidFill>
                  <a:srgbClr val="7030A0"/>
                </a:solidFill>
                <a:latin typeface="ＭＳ Ｐゴシック" panose="020B0600070205080204" pitchFamily="50" charset="-128"/>
                <a:ea typeface="ＭＳ Ｐゴシック" panose="020B0600070205080204" pitchFamily="50" charset="-128"/>
              </a:rPr>
              <a:t>市民</a:t>
            </a:r>
          </a:p>
          <a:p>
            <a:pPr algn="ctr"/>
            <a:r>
              <a:rPr lang="zh-TW" altLang="en-US" b="1" dirty="0" smtClean="0">
                <a:solidFill>
                  <a:srgbClr val="7030A0"/>
                </a:solidFill>
                <a:latin typeface="ＭＳ Ｐゴシック" panose="020B0600070205080204" pitchFamily="50" charset="-128"/>
                <a:ea typeface="ＭＳ Ｐゴシック" panose="020B0600070205080204" pitchFamily="50" charset="-128"/>
              </a:rPr>
              <a:t>活動</a:t>
            </a:r>
            <a:endParaRPr lang="ja-JP" altLang="en-US" b="1" dirty="0" smtClean="0">
              <a:solidFill>
                <a:srgbClr val="7030A0"/>
              </a:solidFill>
              <a:latin typeface="ＭＳ Ｐゴシック" panose="020B0600070205080204" pitchFamily="50" charset="-128"/>
              <a:ea typeface="ＭＳ Ｐゴシック" panose="020B0600070205080204" pitchFamily="50" charset="-128"/>
            </a:endParaRPr>
          </a:p>
          <a:p>
            <a:pPr algn="ctr"/>
            <a:r>
              <a:rPr lang="zh-TW" altLang="en-US" b="1" dirty="0" smtClean="0">
                <a:solidFill>
                  <a:srgbClr val="7030A0"/>
                </a:solidFill>
                <a:latin typeface="ＭＳ Ｐゴシック" panose="020B0600070205080204" pitchFamily="50" charset="-128"/>
                <a:ea typeface="ＭＳ Ｐゴシック" panose="020B0600070205080204" pitchFamily="50" charset="-128"/>
              </a:rPr>
              <a:t>組織</a:t>
            </a:r>
            <a:endParaRPr lang="zh-TW" altLang="en-US" b="1" dirty="0">
              <a:solidFill>
                <a:srgbClr val="7030A0"/>
              </a:solidFill>
              <a:latin typeface="ＭＳ Ｐゴシック" panose="020B0600070205080204" pitchFamily="50" charset="-128"/>
              <a:ea typeface="ＭＳ Ｐゴシック" panose="020B0600070205080204" pitchFamily="50" charset="-128"/>
            </a:endParaRPr>
          </a:p>
        </p:txBody>
      </p:sp>
      <p:sp>
        <p:nvSpPr>
          <p:cNvPr id="75" name="円/楕円 74"/>
          <p:cNvSpPr/>
          <p:nvPr/>
        </p:nvSpPr>
        <p:spPr>
          <a:xfrm>
            <a:off x="6333555" y="1955533"/>
            <a:ext cx="1311127" cy="1311127"/>
          </a:xfrm>
          <a:prstGeom prst="ellipse">
            <a:avLst/>
          </a:prstGeom>
          <a:solidFill>
            <a:schemeClr val="accent1">
              <a:lumMod val="75000"/>
              <a:alpha val="50000"/>
            </a:schemeClr>
          </a:solidFill>
          <a:ln w="28575">
            <a:solidFill>
              <a:schemeClr val="accent1">
                <a:lumMod val="75000"/>
              </a:schemeClr>
            </a:solidFill>
            <a:prstDash val="dash"/>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lstStyle/>
          <a:p>
            <a:r>
              <a:rPr lang="zh-TW" altLang="en-US" b="1" dirty="0">
                <a:solidFill>
                  <a:srgbClr val="7030A0"/>
                </a:solidFill>
                <a:latin typeface="ＭＳ Ｐゴシック" panose="020B0600070205080204" pitchFamily="50" charset="-128"/>
                <a:ea typeface="ＭＳ Ｐゴシック" panose="020B0600070205080204" pitchFamily="50" charset="-128"/>
              </a:rPr>
              <a:t>消防団</a:t>
            </a:r>
          </a:p>
          <a:p>
            <a:r>
              <a:rPr lang="zh-TW" altLang="en-US" b="1" dirty="0" smtClean="0">
                <a:solidFill>
                  <a:srgbClr val="7030A0"/>
                </a:solidFill>
                <a:latin typeface="ＭＳ Ｐゴシック" panose="020B0600070205080204" pitchFamily="50" charset="-128"/>
                <a:ea typeface="ＭＳ Ｐゴシック" panose="020B0600070205080204" pitchFamily="50" charset="-128"/>
              </a:rPr>
              <a:t>自営防災</a:t>
            </a:r>
            <a:r>
              <a:rPr lang="zh-TW" altLang="en-US" b="1" dirty="0">
                <a:solidFill>
                  <a:srgbClr val="7030A0"/>
                </a:solidFill>
                <a:latin typeface="ＭＳ Ｐゴシック" panose="020B0600070205080204" pitchFamily="50" charset="-128"/>
                <a:ea typeface="ＭＳ Ｐゴシック" panose="020B0600070205080204" pitchFamily="50" charset="-128"/>
              </a:rPr>
              <a:t>組織</a:t>
            </a:r>
          </a:p>
        </p:txBody>
      </p:sp>
      <p:sp>
        <p:nvSpPr>
          <p:cNvPr id="77" name="円/楕円 76"/>
          <p:cNvSpPr/>
          <p:nvPr/>
        </p:nvSpPr>
        <p:spPr>
          <a:xfrm>
            <a:off x="4561752" y="1716420"/>
            <a:ext cx="1311127" cy="1311127"/>
          </a:xfrm>
          <a:prstGeom prst="ellipse">
            <a:avLst/>
          </a:prstGeom>
          <a:solidFill>
            <a:schemeClr val="accent1">
              <a:lumMod val="75000"/>
              <a:alpha val="50000"/>
            </a:schemeClr>
          </a:solidFill>
          <a:ln w="28575">
            <a:solidFill>
              <a:schemeClr val="accent1">
                <a:lumMod val="75000"/>
              </a:schemeClr>
            </a:solidFill>
            <a:prstDash val="dash"/>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nchor="ctr"/>
          <a:lstStyle/>
          <a:p>
            <a:r>
              <a:rPr lang="ja-JP" altLang="en-US" b="1" dirty="0" smtClean="0">
                <a:solidFill>
                  <a:srgbClr val="7030A0"/>
                </a:solidFill>
                <a:latin typeface="ＭＳ Ｐゴシック" panose="020B0600070205080204" pitchFamily="50" charset="-128"/>
                <a:ea typeface="ＭＳ Ｐゴシック" panose="020B0600070205080204" pitchFamily="50" charset="-128"/>
              </a:rPr>
              <a:t>市社協・</a:t>
            </a:r>
          </a:p>
          <a:p>
            <a:r>
              <a:rPr lang="ja-JP" altLang="en-US" b="1" dirty="0" smtClean="0">
                <a:solidFill>
                  <a:srgbClr val="7030A0"/>
                </a:solidFill>
                <a:latin typeface="ＭＳ Ｐゴシック" panose="020B0600070205080204" pitchFamily="50" charset="-128"/>
                <a:ea typeface="ＭＳ Ｐゴシック" panose="020B0600070205080204" pitchFamily="50" charset="-128"/>
              </a:rPr>
              <a:t>地区</a:t>
            </a:r>
          </a:p>
          <a:p>
            <a:r>
              <a:rPr lang="ja-JP" altLang="en-US" b="1" dirty="0" smtClean="0">
                <a:solidFill>
                  <a:srgbClr val="7030A0"/>
                </a:solidFill>
                <a:latin typeface="ＭＳ Ｐゴシック" panose="020B0600070205080204" pitchFamily="50" charset="-128"/>
                <a:ea typeface="ＭＳ Ｐゴシック" panose="020B0600070205080204" pitchFamily="50" charset="-128"/>
              </a:rPr>
              <a:t>社協</a:t>
            </a:r>
            <a:endParaRPr lang="ja-JP" altLang="en-US" b="1" dirty="0">
              <a:solidFill>
                <a:srgbClr val="7030A0"/>
              </a:solidFill>
              <a:latin typeface="ＭＳ Ｐゴシック" panose="020B0600070205080204" pitchFamily="50" charset="-128"/>
              <a:ea typeface="ＭＳ Ｐゴシック" panose="020B0600070205080204" pitchFamily="50" charset="-128"/>
            </a:endParaRPr>
          </a:p>
        </p:txBody>
      </p:sp>
      <p:sp>
        <p:nvSpPr>
          <p:cNvPr id="35" name="左右矢印 34"/>
          <p:cNvSpPr/>
          <p:nvPr/>
        </p:nvSpPr>
        <p:spPr>
          <a:xfrm>
            <a:off x="2505488" y="3875952"/>
            <a:ext cx="1375320" cy="240248"/>
          </a:xfrm>
          <a:prstGeom prst="lef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テキスト ボックス 35"/>
          <p:cNvSpPr txBox="1"/>
          <p:nvPr/>
        </p:nvSpPr>
        <p:spPr>
          <a:xfrm>
            <a:off x="1060416" y="5999652"/>
            <a:ext cx="7138090" cy="738664"/>
          </a:xfrm>
          <a:prstGeom prst="rect">
            <a:avLst/>
          </a:prstGeom>
          <a:noFill/>
        </p:spPr>
        <p:txBody>
          <a:bodyPr wrap="square" rtlCol="0">
            <a:spAutoFit/>
          </a:bodyPr>
          <a:lstStyle/>
          <a:p>
            <a:r>
              <a:rPr kumimoji="1" lang="ja-JP" altLang="en-US" sz="1400" b="1" dirty="0" smtClean="0">
                <a:latin typeface="ＭＳ Ｐゴシック" panose="020B0600070205080204" pitchFamily="50" charset="-128"/>
                <a:ea typeface="ＭＳ Ｐゴシック" panose="020B0600070205080204" pitchFamily="50" charset="-128"/>
              </a:rPr>
              <a:t>●市民の</a:t>
            </a:r>
            <a:r>
              <a:rPr kumimoji="1" lang="ja-JP" altLang="en-US" sz="1400" b="1" dirty="0" smtClean="0">
                <a:solidFill>
                  <a:srgbClr val="FF0000"/>
                </a:solidFill>
                <a:latin typeface="ＭＳ Ｐゴシック" panose="020B0600070205080204" pitchFamily="50" charset="-128"/>
                <a:ea typeface="ＭＳ Ｐゴシック" panose="020B0600070205080204" pitchFamily="50" charset="-128"/>
              </a:rPr>
              <a:t>意見が更に市に反映</a:t>
            </a:r>
            <a:r>
              <a:rPr kumimoji="1" lang="ja-JP" altLang="en-US" sz="1400" b="1" dirty="0" smtClean="0">
                <a:latin typeface="ＭＳ Ｐゴシック" panose="020B0600070205080204" pitchFamily="50" charset="-128"/>
                <a:ea typeface="ＭＳ Ｐゴシック" panose="020B0600070205080204" pitchFamily="50" charset="-128"/>
              </a:rPr>
              <a:t>されやすくなります。</a:t>
            </a:r>
            <a:endParaRPr kumimoji="1" lang="en-US" altLang="ja-JP" sz="1400" b="1" dirty="0" smtClean="0">
              <a:latin typeface="ＭＳ Ｐゴシック" panose="020B0600070205080204" pitchFamily="50" charset="-128"/>
              <a:ea typeface="ＭＳ Ｐゴシック" panose="020B0600070205080204" pitchFamily="50" charset="-128"/>
            </a:endParaRPr>
          </a:p>
          <a:p>
            <a:r>
              <a:rPr lang="ja-JP" altLang="en-US" sz="1400" b="1" dirty="0" smtClean="0">
                <a:latin typeface="ＭＳ Ｐゴシック" panose="020B0600070205080204" pitchFamily="50" charset="-128"/>
                <a:ea typeface="ＭＳ Ｐゴシック" panose="020B0600070205080204" pitchFamily="50" charset="-128"/>
              </a:rPr>
              <a:t>●地域の</a:t>
            </a:r>
            <a:r>
              <a:rPr lang="ja-JP" altLang="en-US" sz="1400" b="1" dirty="0" smtClean="0">
                <a:solidFill>
                  <a:srgbClr val="FF0000"/>
                </a:solidFill>
                <a:latin typeface="ＭＳ Ｐゴシック" panose="020B0600070205080204" pitchFamily="50" charset="-128"/>
                <a:ea typeface="ＭＳ Ｐゴシック" panose="020B0600070205080204" pitchFamily="50" charset="-128"/>
              </a:rPr>
              <a:t>団体や団体同士が、連携・協力して、</a:t>
            </a:r>
            <a:r>
              <a:rPr lang="ja-JP" altLang="en-US" sz="1400" b="1" dirty="0" smtClean="0">
                <a:latin typeface="ＭＳ Ｐゴシック" panose="020B0600070205080204" pitchFamily="50" charset="-128"/>
                <a:ea typeface="ＭＳ Ｐゴシック" panose="020B0600070205080204" pitchFamily="50" charset="-128"/>
              </a:rPr>
              <a:t>市と一緒に</a:t>
            </a:r>
            <a:r>
              <a:rPr lang="ja-JP" altLang="en-US" sz="1400" b="1" dirty="0" smtClean="0">
                <a:solidFill>
                  <a:srgbClr val="FF0000"/>
                </a:solidFill>
                <a:latin typeface="ＭＳ Ｐゴシック" panose="020B0600070205080204" pitchFamily="50" charset="-128"/>
                <a:ea typeface="ＭＳ Ｐゴシック" panose="020B0600070205080204" pitchFamily="50" charset="-128"/>
              </a:rPr>
              <a:t>地域に課題を解決</a:t>
            </a:r>
            <a:r>
              <a:rPr lang="ja-JP" altLang="en-US" sz="1400" b="1" dirty="0" smtClean="0">
                <a:latin typeface="ＭＳ Ｐゴシック" panose="020B0600070205080204" pitchFamily="50" charset="-128"/>
                <a:ea typeface="ＭＳ Ｐゴシック" panose="020B0600070205080204" pitchFamily="50" charset="-128"/>
              </a:rPr>
              <a:t>していきます。</a:t>
            </a:r>
            <a:endParaRPr lang="en-US" altLang="ja-JP" sz="1400" b="1" dirty="0" smtClean="0">
              <a:latin typeface="ＭＳ Ｐゴシック" panose="020B0600070205080204" pitchFamily="50" charset="-128"/>
              <a:ea typeface="ＭＳ Ｐゴシック" panose="020B0600070205080204" pitchFamily="50" charset="-128"/>
            </a:endParaRPr>
          </a:p>
          <a:p>
            <a:r>
              <a:rPr kumimoji="1" lang="ja-JP" altLang="en-US" sz="1400" b="1" dirty="0" smtClean="0">
                <a:latin typeface="ＭＳ Ｐゴシック" panose="020B0600070205080204" pitchFamily="50" charset="-128"/>
                <a:ea typeface="ＭＳ Ｐゴシック" panose="020B0600070205080204" pitchFamily="50" charset="-128"/>
              </a:rPr>
              <a:t>●市民と市、市民同士が</a:t>
            </a:r>
            <a:r>
              <a:rPr kumimoji="1" lang="ja-JP" altLang="en-US" sz="1400" b="1" dirty="0" smtClean="0">
                <a:solidFill>
                  <a:srgbClr val="FF0000"/>
                </a:solidFill>
                <a:latin typeface="ＭＳ Ｐゴシック" panose="020B0600070205080204" pitchFamily="50" charset="-128"/>
                <a:ea typeface="ＭＳ Ｐゴシック" panose="020B0600070205080204" pitchFamily="50" charset="-128"/>
              </a:rPr>
              <a:t>連携・協働するためのしくみ</a:t>
            </a:r>
            <a:r>
              <a:rPr kumimoji="1" lang="ja-JP" altLang="en-US" sz="1400" b="1" dirty="0" smtClean="0">
                <a:latin typeface="ＭＳ Ｐゴシック" panose="020B0600070205080204" pitchFamily="50" charset="-128"/>
                <a:ea typeface="ＭＳ Ｐゴシック" panose="020B0600070205080204" pitchFamily="50" charset="-128"/>
              </a:rPr>
              <a:t>ができます。</a:t>
            </a:r>
            <a:endParaRPr kumimoji="1" lang="en-US" altLang="ja-JP" sz="1400" b="1" dirty="0" smtClean="0">
              <a:latin typeface="ＭＳ Ｐゴシック" panose="020B0600070205080204" pitchFamily="50" charset="-128"/>
              <a:ea typeface="ＭＳ Ｐゴシック" panose="020B0600070205080204" pitchFamily="50" charset="-128"/>
            </a:endParaRPr>
          </a:p>
        </p:txBody>
      </p:sp>
    </p:spTree>
    <p:extLst>
      <p:ext uri="{BB962C8B-B14F-4D97-AF65-F5344CB8AC3E}">
        <p14:creationId xmlns:p14="http://schemas.microsoft.com/office/powerpoint/2010/main" val="15231220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257545" y="674695"/>
            <a:ext cx="8628910" cy="5778641"/>
          </a:xfrm>
          <a:prstGeom prst="roundRect">
            <a:avLst/>
          </a:prstGeom>
          <a:solidFill>
            <a:schemeClr val="bg1"/>
          </a:solidFill>
        </p:spPr>
        <p:style>
          <a:lnRef idx="1">
            <a:schemeClr val="accent5"/>
          </a:lnRef>
          <a:fillRef idx="2">
            <a:schemeClr val="accent5"/>
          </a:fillRef>
          <a:effectRef idx="1">
            <a:schemeClr val="accent5"/>
          </a:effectRef>
          <a:fontRef idx="minor">
            <a:schemeClr val="dk1"/>
          </a:fontRef>
        </p:style>
        <p:txBody>
          <a:bodyPr rtlCol="0" anchor="t"/>
          <a:lstStyle/>
          <a:p>
            <a:r>
              <a:rPr lang="ja-JP" altLang="en-US" sz="3200" b="1" u="sng" dirty="0">
                <a:solidFill>
                  <a:srgbClr val="FF0000"/>
                </a:solidFill>
                <a:latin typeface="ＭＳ Ｐゴシック" pitchFamily="50" charset="-128"/>
                <a:ea typeface="ＭＳ Ｐゴシック" pitchFamily="50" charset="-128"/>
              </a:rPr>
              <a:t>協働（きょうどう</a:t>
            </a:r>
            <a:r>
              <a:rPr lang="ja-JP" altLang="en-US" sz="3200" b="1" u="sng" dirty="0" smtClean="0">
                <a:solidFill>
                  <a:srgbClr val="FF0000"/>
                </a:solidFill>
                <a:latin typeface="ＭＳ Ｐゴシック" pitchFamily="50" charset="-128"/>
                <a:ea typeface="ＭＳ Ｐゴシック" pitchFamily="50" charset="-128"/>
              </a:rPr>
              <a:t>）とは？</a:t>
            </a:r>
            <a:r>
              <a:rPr lang="zh-TW" altLang="en-US" sz="3200" b="1" u="sng" dirty="0">
                <a:solidFill>
                  <a:srgbClr val="FF0000"/>
                </a:solidFill>
                <a:latin typeface="ＭＳ Ｐゴシック" pitchFamily="50" charset="-128"/>
                <a:ea typeface="ＭＳ Ｐゴシック" pitchFamily="50" charset="-128"/>
              </a:rPr>
              <a:t>（６</a:t>
            </a:r>
            <a:r>
              <a:rPr lang="zh-TW" altLang="en-US" sz="3200" b="1" u="sng" dirty="0" smtClean="0">
                <a:solidFill>
                  <a:srgbClr val="FF0000"/>
                </a:solidFill>
                <a:latin typeface="ＭＳ Ｐゴシック" pitchFamily="50" charset="-128"/>
                <a:ea typeface="ＭＳ Ｐゴシック" pitchFamily="50" charset="-128"/>
              </a:rPr>
              <a:t>－</a:t>
            </a:r>
            <a:r>
              <a:rPr lang="ja-JP" altLang="en-US" sz="3200" b="1" u="sng" dirty="0" smtClean="0">
                <a:solidFill>
                  <a:srgbClr val="FF0000"/>
                </a:solidFill>
                <a:latin typeface="ＭＳ Ｐゴシック" pitchFamily="50" charset="-128"/>
                <a:ea typeface="ＭＳ Ｐゴシック" pitchFamily="50" charset="-128"/>
              </a:rPr>
              <a:t>⑫</a:t>
            </a:r>
            <a:r>
              <a:rPr lang="zh-TW" altLang="en-US" sz="3200" b="1" u="sng" dirty="0" smtClean="0">
                <a:solidFill>
                  <a:srgbClr val="FF0000"/>
                </a:solidFill>
                <a:latin typeface="ＭＳ Ｐゴシック" pitchFamily="50" charset="-128"/>
                <a:ea typeface="ＭＳ Ｐゴシック" pitchFamily="50" charset="-128"/>
              </a:rPr>
              <a:t>項</a:t>
            </a:r>
            <a:r>
              <a:rPr lang="zh-TW" altLang="en-US" sz="3200" b="1" u="sng" dirty="0">
                <a:solidFill>
                  <a:srgbClr val="FF0000"/>
                </a:solidFill>
                <a:latin typeface="ＭＳ Ｐゴシック" pitchFamily="50" charset="-128"/>
                <a:ea typeface="ＭＳ Ｐゴシック" pitchFamily="50" charset="-128"/>
              </a:rPr>
              <a:t>解説）</a:t>
            </a:r>
          </a:p>
          <a:p>
            <a:endParaRPr lang="ja-JP" altLang="en-US" sz="2000" b="1" u="sng" dirty="0">
              <a:solidFill>
                <a:srgbClr val="FF0000"/>
              </a:solidFill>
              <a:latin typeface="ＭＳ Ｐゴシック" pitchFamily="50" charset="-128"/>
              <a:ea typeface="ＭＳ Ｐゴシック" pitchFamily="50" charset="-128"/>
            </a:endParaRPr>
          </a:p>
          <a:p>
            <a:r>
              <a:rPr lang="en-US" altLang="ja-JP" sz="2000" b="1" u="sng" dirty="0" smtClean="0">
                <a:latin typeface="ＭＳ Ｐゴシック" pitchFamily="50" charset="-128"/>
                <a:ea typeface="ＭＳ Ｐゴシック" pitchFamily="50" charset="-128"/>
              </a:rPr>
              <a:t>〘</a:t>
            </a:r>
            <a:r>
              <a:rPr lang="ja-JP" altLang="en-US" sz="2000" b="1" u="sng" dirty="0" smtClean="0">
                <a:latin typeface="ＭＳ Ｐゴシック" pitchFamily="50" charset="-128"/>
                <a:ea typeface="ＭＳ Ｐゴシック" pitchFamily="50" charset="-128"/>
              </a:rPr>
              <a:t>名</a:t>
            </a:r>
            <a:r>
              <a:rPr lang="en-US" altLang="ja-JP" sz="2000" b="1" u="sng" dirty="0">
                <a:latin typeface="ＭＳ Ｐゴシック" pitchFamily="50" charset="-128"/>
                <a:ea typeface="ＭＳ Ｐゴシック" pitchFamily="50" charset="-128"/>
              </a:rPr>
              <a:t>〙</a:t>
            </a:r>
            <a:r>
              <a:rPr lang="ja-JP" altLang="en-US" sz="2000" b="1" u="sng" dirty="0">
                <a:latin typeface="ＭＳ Ｐゴシック" pitchFamily="50" charset="-128"/>
                <a:ea typeface="ＭＳ Ｐゴシック" pitchFamily="50" charset="-128"/>
              </a:rPr>
              <a:t>スル　同じ目的のために、協力して働くこと。（大辞林）</a:t>
            </a:r>
          </a:p>
          <a:p>
            <a:endParaRPr lang="ja-JP" altLang="en-US" sz="2000" b="1" u="sng" dirty="0">
              <a:latin typeface="ＭＳ Ｐゴシック" pitchFamily="50" charset="-128"/>
              <a:ea typeface="ＭＳ Ｐゴシック" pitchFamily="50" charset="-128"/>
            </a:endParaRPr>
          </a:p>
          <a:p>
            <a:r>
              <a:rPr lang="ja-JP" altLang="en-US" sz="2000" b="1" dirty="0" smtClean="0">
                <a:latin typeface="ＭＳ Ｐゴシック" pitchFamily="50" charset="-128"/>
                <a:ea typeface="ＭＳ Ｐゴシック" pitchFamily="50" charset="-128"/>
              </a:rPr>
              <a:t>①</a:t>
            </a:r>
            <a:r>
              <a:rPr lang="ja-JP" altLang="en-US" sz="2000" b="1" u="sng" dirty="0" smtClean="0">
                <a:latin typeface="ＭＳ Ｐゴシック" pitchFamily="50" charset="-128"/>
                <a:ea typeface="ＭＳ Ｐゴシック" pitchFamily="50" charset="-128"/>
              </a:rPr>
              <a:t>地域</a:t>
            </a:r>
            <a:r>
              <a:rPr lang="ja-JP" altLang="en-US" sz="2000" b="1" u="sng" dirty="0">
                <a:latin typeface="ＭＳ Ｐゴシック" pitchFamily="50" charset="-128"/>
                <a:ea typeface="ＭＳ Ｐゴシック" pitchFamily="50" charset="-128"/>
              </a:rPr>
              <a:t>の課題解決に向けて、行政単独では解決できない問題がある</a:t>
            </a:r>
            <a:r>
              <a:rPr lang="ja-JP" altLang="en-US" sz="2000" b="1" u="sng" dirty="0" smtClean="0">
                <a:latin typeface="ＭＳ Ｐゴシック" pitchFamily="50" charset="-128"/>
                <a:ea typeface="ＭＳ Ｐゴシック" pitchFamily="50" charset="-128"/>
              </a:rPr>
              <a:t>場</a:t>
            </a:r>
            <a:endParaRPr lang="en-US" altLang="ja-JP" sz="2000" b="1" u="sng" dirty="0" smtClean="0">
              <a:latin typeface="ＭＳ Ｐゴシック" pitchFamily="50" charset="-128"/>
              <a:ea typeface="ＭＳ Ｐゴシック" pitchFamily="50" charset="-128"/>
            </a:endParaRPr>
          </a:p>
          <a:p>
            <a:r>
              <a:rPr lang="ja-JP" altLang="en-US" sz="2000" b="1" dirty="0" smtClean="0">
                <a:latin typeface="ＭＳ Ｐゴシック" pitchFamily="50" charset="-128"/>
                <a:ea typeface="ＭＳ Ｐゴシック" pitchFamily="50" charset="-128"/>
              </a:rPr>
              <a:t>　</a:t>
            </a:r>
            <a:r>
              <a:rPr lang="ja-JP" altLang="en-US" sz="2000" b="1" u="sng" dirty="0" smtClean="0">
                <a:latin typeface="ＭＳ Ｐゴシック" pitchFamily="50" charset="-128"/>
                <a:ea typeface="ＭＳ Ｐゴシック" pitchFamily="50" charset="-128"/>
              </a:rPr>
              <a:t>合</a:t>
            </a:r>
            <a:r>
              <a:rPr lang="ja-JP" altLang="en-US" sz="2000" b="1" u="sng" dirty="0">
                <a:latin typeface="ＭＳ Ｐゴシック" pitchFamily="50" charset="-128"/>
                <a:ea typeface="ＭＳ Ｐゴシック" pitchFamily="50" charset="-128"/>
              </a:rPr>
              <a:t>、</a:t>
            </a:r>
            <a:r>
              <a:rPr lang="ja-JP" altLang="en-US" sz="2000" b="1" u="sng" dirty="0" smtClean="0">
                <a:latin typeface="ＭＳ Ｐゴシック" pitchFamily="50" charset="-128"/>
                <a:ea typeface="ＭＳ Ｐゴシック" pitchFamily="50" charset="-128"/>
              </a:rPr>
              <a:t>または</a:t>
            </a:r>
            <a:r>
              <a:rPr lang="ja-JP" altLang="en-US" sz="2000" b="1" u="sng" dirty="0">
                <a:latin typeface="ＭＳ Ｐゴシック" pitchFamily="50" charset="-128"/>
                <a:ea typeface="ＭＳ Ｐゴシック" pitchFamily="50" charset="-128"/>
              </a:rPr>
              <a:t>市民だけでは解決できない問題などがある場合に、相互</a:t>
            </a:r>
            <a:r>
              <a:rPr lang="ja-JP" altLang="en-US" sz="2000" b="1" u="sng" dirty="0" smtClean="0">
                <a:latin typeface="ＭＳ Ｐゴシック" pitchFamily="50" charset="-128"/>
                <a:ea typeface="ＭＳ Ｐゴシック" pitchFamily="50" charset="-128"/>
              </a:rPr>
              <a:t>に</a:t>
            </a:r>
            <a:endParaRPr lang="en-US" altLang="ja-JP" sz="2000" b="1" u="sng" dirty="0" smtClean="0">
              <a:latin typeface="ＭＳ Ｐゴシック" pitchFamily="50" charset="-128"/>
              <a:ea typeface="ＭＳ Ｐゴシック" pitchFamily="50" charset="-128"/>
            </a:endParaRPr>
          </a:p>
          <a:p>
            <a:r>
              <a:rPr lang="ja-JP" altLang="en-US" sz="2000" b="1" dirty="0">
                <a:latin typeface="ＭＳ Ｐゴシック" pitchFamily="50" charset="-128"/>
                <a:ea typeface="ＭＳ Ｐゴシック" pitchFamily="50" charset="-128"/>
              </a:rPr>
              <a:t>　</a:t>
            </a:r>
            <a:r>
              <a:rPr lang="ja-JP" altLang="en-US" sz="2000" b="1" u="sng" dirty="0" smtClean="0">
                <a:latin typeface="ＭＳ Ｐゴシック" pitchFamily="50" charset="-128"/>
                <a:ea typeface="ＭＳ Ｐゴシック" pitchFamily="50" charset="-128"/>
              </a:rPr>
              <a:t>お互い</a:t>
            </a:r>
            <a:r>
              <a:rPr lang="ja-JP" altLang="en-US" sz="2000" b="1" u="sng" dirty="0">
                <a:latin typeface="ＭＳ Ｐゴシック" pitchFamily="50" charset="-128"/>
                <a:ea typeface="ＭＳ Ｐゴシック" pitchFamily="50" charset="-128"/>
              </a:rPr>
              <a:t>の不足</a:t>
            </a:r>
            <a:r>
              <a:rPr lang="ja-JP" altLang="en-US" sz="2000" b="1" u="sng" dirty="0" smtClean="0">
                <a:latin typeface="ＭＳ Ｐゴシック" pitchFamily="50" charset="-128"/>
                <a:ea typeface="ＭＳ Ｐゴシック" pitchFamily="50" charset="-128"/>
              </a:rPr>
              <a:t>を補い合い</a:t>
            </a:r>
            <a:r>
              <a:rPr lang="ja-JP" altLang="en-US" sz="2000" b="1" u="sng" dirty="0">
                <a:latin typeface="ＭＳ Ｐゴシック" pitchFamily="50" charset="-128"/>
                <a:ea typeface="ＭＳ Ｐゴシック" pitchFamily="50" charset="-128"/>
              </a:rPr>
              <a:t>、ともに協力して課題解決に向けた取り組み</a:t>
            </a:r>
            <a:r>
              <a:rPr lang="ja-JP" altLang="en-US" sz="2000" b="1" u="sng" dirty="0" smtClean="0">
                <a:latin typeface="ＭＳ Ｐゴシック" pitchFamily="50" charset="-128"/>
                <a:ea typeface="ＭＳ Ｐゴシック" pitchFamily="50" charset="-128"/>
              </a:rPr>
              <a:t>を</a:t>
            </a:r>
            <a:endParaRPr lang="en-US" altLang="ja-JP" sz="2000" b="1" u="sng" dirty="0" smtClean="0">
              <a:latin typeface="ＭＳ Ｐゴシック" pitchFamily="50" charset="-128"/>
              <a:ea typeface="ＭＳ Ｐゴシック" pitchFamily="50" charset="-128"/>
            </a:endParaRPr>
          </a:p>
          <a:p>
            <a:r>
              <a:rPr lang="ja-JP" altLang="en-US" sz="2000" b="1" dirty="0" smtClean="0">
                <a:latin typeface="ＭＳ Ｐゴシック" pitchFamily="50" charset="-128"/>
                <a:ea typeface="ＭＳ Ｐゴシック" pitchFamily="50" charset="-128"/>
              </a:rPr>
              <a:t>　</a:t>
            </a:r>
            <a:r>
              <a:rPr lang="ja-JP" altLang="en-US" sz="2000" b="1" u="sng" dirty="0" smtClean="0">
                <a:latin typeface="ＭＳ Ｐゴシック" pitchFamily="50" charset="-128"/>
                <a:ea typeface="ＭＳ Ｐゴシック" pitchFamily="50" charset="-128"/>
              </a:rPr>
              <a:t>する</a:t>
            </a:r>
            <a:r>
              <a:rPr lang="ja-JP" altLang="en-US" sz="2000" b="1" u="sng" dirty="0">
                <a:latin typeface="ＭＳ Ｐゴシック" pitchFamily="50" charset="-128"/>
                <a:ea typeface="ＭＳ Ｐゴシック" pitchFamily="50" charset="-128"/>
              </a:rPr>
              <a:t>。または、</a:t>
            </a:r>
            <a:r>
              <a:rPr lang="ja-JP" altLang="en-US" sz="2000" b="1" u="sng" dirty="0" smtClean="0">
                <a:latin typeface="ＭＳ Ｐゴシック" pitchFamily="50" charset="-128"/>
                <a:ea typeface="ＭＳ Ｐゴシック" pitchFamily="50" charset="-128"/>
              </a:rPr>
              <a:t>協働した</a:t>
            </a:r>
            <a:r>
              <a:rPr lang="ja-JP" altLang="en-US" sz="2000" b="1" u="sng" dirty="0">
                <a:latin typeface="ＭＳ Ｐゴシック" pitchFamily="50" charset="-128"/>
                <a:ea typeface="ＭＳ Ｐゴシック" pitchFamily="50" charset="-128"/>
              </a:rPr>
              <a:t>方がサービス供給や行政運営上の効率が良い</a:t>
            </a:r>
            <a:r>
              <a:rPr lang="ja-JP" altLang="en-US" sz="2000" b="1" u="sng" dirty="0" smtClean="0">
                <a:latin typeface="ＭＳ Ｐゴシック" pitchFamily="50" charset="-128"/>
                <a:ea typeface="ＭＳ Ｐゴシック" pitchFamily="50" charset="-128"/>
              </a:rPr>
              <a:t>と</a:t>
            </a:r>
            <a:endParaRPr lang="en-US" altLang="ja-JP" sz="2000" b="1" u="sng" dirty="0" smtClean="0">
              <a:latin typeface="ＭＳ Ｐゴシック" pitchFamily="50" charset="-128"/>
              <a:ea typeface="ＭＳ Ｐゴシック" pitchFamily="50" charset="-128"/>
            </a:endParaRPr>
          </a:p>
          <a:p>
            <a:r>
              <a:rPr lang="ja-JP" altLang="en-US" sz="2000" b="1" dirty="0" smtClean="0">
                <a:latin typeface="ＭＳ Ｐゴシック" pitchFamily="50" charset="-128"/>
                <a:ea typeface="ＭＳ Ｐゴシック" pitchFamily="50" charset="-128"/>
              </a:rPr>
              <a:t>　</a:t>
            </a:r>
            <a:r>
              <a:rPr lang="ja-JP" altLang="en-US" sz="2000" b="1" u="sng" dirty="0" smtClean="0">
                <a:latin typeface="ＭＳ Ｐゴシック" pitchFamily="50" charset="-128"/>
                <a:ea typeface="ＭＳ Ｐゴシック" pitchFamily="50" charset="-128"/>
              </a:rPr>
              <a:t>される</a:t>
            </a:r>
            <a:r>
              <a:rPr lang="ja-JP" altLang="en-US" sz="2000" b="1" u="sng" dirty="0">
                <a:latin typeface="ＭＳ Ｐゴシック" pitchFamily="50" charset="-128"/>
                <a:ea typeface="ＭＳ Ｐゴシック" pitchFamily="50" charset="-128"/>
              </a:rPr>
              <a:t>場合に協働の</a:t>
            </a:r>
            <a:r>
              <a:rPr lang="ja-JP" altLang="en-US" sz="2000" b="1" u="sng" dirty="0" smtClean="0">
                <a:latin typeface="ＭＳ Ｐゴシック" pitchFamily="50" charset="-128"/>
                <a:ea typeface="ＭＳ Ｐゴシック" pitchFamily="50" charset="-128"/>
              </a:rPr>
              <a:t>まちづくり</a:t>
            </a:r>
            <a:r>
              <a:rPr lang="ja-JP" altLang="en-US" sz="2000" b="1" u="sng" dirty="0">
                <a:latin typeface="ＭＳ Ｐゴシック" pitchFamily="50" charset="-128"/>
                <a:ea typeface="ＭＳ Ｐゴシック" pitchFamily="50" charset="-128"/>
              </a:rPr>
              <a:t>が推進される。（</a:t>
            </a:r>
            <a:r>
              <a:rPr lang="en-US" altLang="ja-JP" sz="2000" b="1" u="sng" dirty="0">
                <a:latin typeface="ＭＳ Ｐゴシック" pitchFamily="50" charset="-128"/>
                <a:ea typeface="ＭＳ Ｐゴシック" pitchFamily="50" charset="-128"/>
              </a:rPr>
              <a:t>Wikipedia</a:t>
            </a:r>
            <a:r>
              <a:rPr lang="ja-JP" altLang="en-US" sz="2000" b="1" u="sng" dirty="0">
                <a:latin typeface="ＭＳ Ｐゴシック" pitchFamily="50" charset="-128"/>
                <a:ea typeface="ＭＳ Ｐゴシック" pitchFamily="50" charset="-128"/>
              </a:rPr>
              <a:t>「協働」より）</a:t>
            </a:r>
          </a:p>
          <a:p>
            <a:endParaRPr lang="ja-JP" altLang="en-US" sz="2000" b="1" u="sng" dirty="0">
              <a:latin typeface="ＭＳ Ｐゴシック" pitchFamily="50" charset="-128"/>
              <a:ea typeface="ＭＳ Ｐゴシック" pitchFamily="50" charset="-128"/>
            </a:endParaRPr>
          </a:p>
          <a:p>
            <a:r>
              <a:rPr lang="ja-JP" altLang="en-US" sz="2000" b="1" dirty="0" smtClean="0">
                <a:latin typeface="ＭＳ Ｐゴシック" pitchFamily="50" charset="-128"/>
                <a:ea typeface="ＭＳ Ｐゴシック" pitchFamily="50" charset="-128"/>
              </a:rPr>
              <a:t>②</a:t>
            </a:r>
            <a:r>
              <a:rPr lang="ja-JP" altLang="en-US" sz="2000" b="1" u="sng" dirty="0" smtClean="0">
                <a:latin typeface="ＭＳ Ｐゴシック" pitchFamily="50" charset="-128"/>
                <a:ea typeface="ＭＳ Ｐゴシック" pitchFamily="50" charset="-128"/>
              </a:rPr>
              <a:t>およそ</a:t>
            </a:r>
            <a:r>
              <a:rPr lang="ja-JP" altLang="en-US" sz="2000" b="1" u="sng" dirty="0">
                <a:latin typeface="ＭＳ Ｐゴシック" pitchFamily="50" charset="-128"/>
                <a:ea typeface="ＭＳ Ｐゴシック" pitchFamily="50" charset="-128"/>
              </a:rPr>
              <a:t>、まちづくりにおける協働の主体は、市民である。但し、市民と</a:t>
            </a:r>
            <a:r>
              <a:rPr lang="ja-JP" altLang="en-US" sz="2000" b="1" u="sng" dirty="0" smtClean="0">
                <a:latin typeface="ＭＳ Ｐゴシック" pitchFamily="50" charset="-128"/>
                <a:ea typeface="ＭＳ Ｐゴシック" pitchFamily="50" charset="-128"/>
              </a:rPr>
              <a:t>は</a:t>
            </a:r>
            <a:endParaRPr lang="en-US" altLang="ja-JP" sz="2000" b="1" u="sng" dirty="0" smtClean="0">
              <a:latin typeface="ＭＳ Ｐゴシック" pitchFamily="50" charset="-128"/>
              <a:ea typeface="ＭＳ Ｐゴシック" pitchFamily="50" charset="-128"/>
            </a:endParaRPr>
          </a:p>
          <a:p>
            <a:r>
              <a:rPr lang="ja-JP" altLang="en-US" sz="2000" b="1" dirty="0" smtClean="0">
                <a:latin typeface="ＭＳ Ｐゴシック" pitchFamily="50" charset="-128"/>
                <a:ea typeface="ＭＳ Ｐゴシック" pitchFamily="50" charset="-128"/>
              </a:rPr>
              <a:t>　</a:t>
            </a:r>
            <a:r>
              <a:rPr lang="ja-JP" altLang="en-US" sz="2000" b="1" u="sng" dirty="0" smtClean="0">
                <a:latin typeface="ＭＳ Ｐゴシック" pitchFamily="50" charset="-128"/>
                <a:ea typeface="ＭＳ Ｐゴシック" pitchFamily="50" charset="-128"/>
              </a:rPr>
              <a:t>必ず</a:t>
            </a:r>
            <a:r>
              <a:rPr lang="ja-JP" altLang="en-US" sz="2000" b="1" u="sng" dirty="0">
                <a:latin typeface="ＭＳ Ｐゴシック" pitchFamily="50" charset="-128"/>
                <a:ea typeface="ＭＳ Ｐゴシック" pitchFamily="50" charset="-128"/>
              </a:rPr>
              <a:t>しも地域住民に限定されるものではなく、</a:t>
            </a:r>
            <a:r>
              <a:rPr lang="en-US" altLang="ja-JP" sz="2000" b="1" u="sng" dirty="0">
                <a:latin typeface="ＭＳ Ｐゴシック" pitchFamily="50" charset="-128"/>
                <a:ea typeface="ＭＳ Ｐゴシック" pitchFamily="50" charset="-128"/>
              </a:rPr>
              <a:t>NPO</a:t>
            </a:r>
            <a:r>
              <a:rPr lang="ja-JP" altLang="en-US" sz="2000" b="1" u="sng" dirty="0">
                <a:latin typeface="ＭＳ Ｐゴシック" pitchFamily="50" charset="-128"/>
                <a:ea typeface="ＭＳ Ｐゴシック" pitchFamily="50" charset="-128"/>
              </a:rPr>
              <a:t>をはじめ、企業など</a:t>
            </a:r>
            <a:r>
              <a:rPr lang="ja-JP" altLang="en-US" sz="2000" b="1" u="sng" dirty="0" smtClean="0">
                <a:latin typeface="ＭＳ Ｐゴシック" pitchFamily="50" charset="-128"/>
                <a:ea typeface="ＭＳ Ｐゴシック" pitchFamily="50" charset="-128"/>
              </a:rPr>
              <a:t>の</a:t>
            </a:r>
            <a:endParaRPr lang="en-US" altLang="ja-JP" sz="2000" b="1" u="sng" dirty="0" smtClean="0">
              <a:latin typeface="ＭＳ Ｐゴシック" pitchFamily="50" charset="-128"/>
              <a:ea typeface="ＭＳ Ｐゴシック" pitchFamily="50" charset="-128"/>
            </a:endParaRPr>
          </a:p>
          <a:p>
            <a:r>
              <a:rPr lang="ja-JP" altLang="en-US" sz="2000" b="1" dirty="0">
                <a:latin typeface="ＭＳ Ｐゴシック" pitchFamily="50" charset="-128"/>
                <a:ea typeface="ＭＳ Ｐゴシック" pitchFamily="50" charset="-128"/>
              </a:rPr>
              <a:t>　</a:t>
            </a:r>
            <a:r>
              <a:rPr lang="ja-JP" altLang="en-US" sz="2000" b="1" u="sng" dirty="0" smtClean="0">
                <a:latin typeface="ＭＳ Ｐゴシック" pitchFamily="50" charset="-128"/>
                <a:ea typeface="ＭＳ Ｐゴシック" pitchFamily="50" charset="-128"/>
              </a:rPr>
              <a:t>企業市民</a:t>
            </a:r>
            <a:r>
              <a:rPr lang="ja-JP" altLang="en-US" sz="2000" b="1" u="sng" dirty="0">
                <a:latin typeface="ＭＳ Ｐゴシック" pitchFamily="50" charset="-128"/>
                <a:ea typeface="ＭＳ Ｐゴシック" pitchFamily="50" charset="-128"/>
              </a:rPr>
              <a:t>も含まれ、また、地域の一員という意味では行政もまた行政</a:t>
            </a:r>
            <a:r>
              <a:rPr lang="ja-JP" altLang="en-US" sz="2000" b="1" u="sng" dirty="0" smtClean="0">
                <a:latin typeface="ＭＳ Ｐゴシック" pitchFamily="50" charset="-128"/>
                <a:ea typeface="ＭＳ Ｐゴシック" pitchFamily="50" charset="-128"/>
              </a:rPr>
              <a:t>市</a:t>
            </a:r>
            <a:endParaRPr lang="en-US" altLang="ja-JP" sz="2000" b="1" u="sng" dirty="0" smtClean="0">
              <a:latin typeface="ＭＳ Ｐゴシック" pitchFamily="50" charset="-128"/>
              <a:ea typeface="ＭＳ Ｐゴシック" pitchFamily="50" charset="-128"/>
            </a:endParaRPr>
          </a:p>
          <a:p>
            <a:r>
              <a:rPr lang="ja-JP" altLang="en-US" sz="2000" b="1" dirty="0" smtClean="0">
                <a:latin typeface="ＭＳ Ｐゴシック" pitchFamily="50" charset="-128"/>
                <a:ea typeface="ＭＳ Ｐゴシック" pitchFamily="50" charset="-128"/>
              </a:rPr>
              <a:t>　</a:t>
            </a:r>
            <a:r>
              <a:rPr lang="ja-JP" altLang="en-US" sz="2000" b="1" u="sng" dirty="0" smtClean="0">
                <a:latin typeface="ＭＳ Ｐゴシック" pitchFamily="50" charset="-128"/>
                <a:ea typeface="ＭＳ Ｐゴシック" pitchFamily="50" charset="-128"/>
              </a:rPr>
              <a:t>民</a:t>
            </a:r>
            <a:r>
              <a:rPr lang="ja-JP" altLang="en-US" sz="2000" b="1" u="sng" dirty="0">
                <a:latin typeface="ＭＳ Ｐゴシック" pitchFamily="50" charset="-128"/>
                <a:ea typeface="ＭＳ Ｐゴシック" pitchFamily="50" charset="-128"/>
              </a:rPr>
              <a:t>と</a:t>
            </a:r>
            <a:r>
              <a:rPr lang="ja-JP" altLang="en-US" sz="2000" b="1" u="sng" dirty="0" smtClean="0">
                <a:latin typeface="ＭＳ Ｐゴシック" pitchFamily="50" charset="-128"/>
                <a:ea typeface="ＭＳ Ｐゴシック" pitchFamily="50" charset="-128"/>
              </a:rPr>
              <a:t>いう名</a:t>
            </a:r>
            <a:r>
              <a:rPr lang="ja-JP" altLang="en-US" sz="2000" b="1" u="sng" dirty="0">
                <a:latin typeface="ＭＳ Ｐゴシック" pitchFamily="50" charset="-128"/>
                <a:ea typeface="ＭＳ Ｐゴシック" pitchFamily="50" charset="-128"/>
              </a:rPr>
              <a:t>の市民である。 協働は責任と行動において相互に対等で</a:t>
            </a:r>
            <a:r>
              <a:rPr lang="ja-JP" altLang="en-US" sz="2000" b="1" u="sng" dirty="0" err="1" smtClean="0">
                <a:latin typeface="ＭＳ Ｐゴシック" pitchFamily="50" charset="-128"/>
                <a:ea typeface="ＭＳ Ｐゴシック" pitchFamily="50" charset="-128"/>
              </a:rPr>
              <a:t>あ</a:t>
            </a:r>
            <a:endParaRPr lang="en-US" altLang="ja-JP" sz="2000" b="1" u="sng" dirty="0" smtClean="0">
              <a:latin typeface="ＭＳ Ｐゴシック" pitchFamily="50" charset="-128"/>
              <a:ea typeface="ＭＳ Ｐゴシック" pitchFamily="50" charset="-128"/>
            </a:endParaRPr>
          </a:p>
          <a:p>
            <a:r>
              <a:rPr lang="ja-JP" altLang="en-US" sz="2000" b="1" dirty="0">
                <a:latin typeface="ＭＳ Ｐゴシック" pitchFamily="50" charset="-128"/>
                <a:ea typeface="ＭＳ Ｐゴシック" pitchFamily="50" charset="-128"/>
              </a:rPr>
              <a:t>　</a:t>
            </a:r>
            <a:r>
              <a:rPr lang="ja-JP" altLang="en-US" sz="2000" b="1" u="sng" dirty="0" err="1" smtClean="0">
                <a:latin typeface="ＭＳ Ｐゴシック" pitchFamily="50" charset="-128"/>
                <a:ea typeface="ＭＳ Ｐゴシック" pitchFamily="50" charset="-128"/>
              </a:rPr>
              <a:t>る</a:t>
            </a:r>
            <a:r>
              <a:rPr lang="ja-JP" altLang="en-US" sz="2000" b="1" u="sng" dirty="0">
                <a:latin typeface="ＭＳ Ｐゴシック" pitchFamily="50" charset="-128"/>
                <a:ea typeface="ＭＳ Ｐゴシック" pitchFamily="50" charset="-128"/>
              </a:rPr>
              <a:t>ことが</a:t>
            </a:r>
            <a:r>
              <a:rPr lang="ja-JP" altLang="en-US" sz="2000" b="1" u="sng" dirty="0" smtClean="0">
                <a:latin typeface="ＭＳ Ｐゴシック" pitchFamily="50" charset="-128"/>
                <a:ea typeface="ＭＳ Ｐゴシック" pitchFamily="50" charset="-128"/>
              </a:rPr>
              <a:t>不可欠で</a:t>
            </a:r>
            <a:r>
              <a:rPr lang="ja-JP" altLang="en-US" sz="2000" b="1" u="sng" dirty="0">
                <a:latin typeface="ＭＳ Ｐゴシック" pitchFamily="50" charset="-128"/>
                <a:ea typeface="ＭＳ Ｐゴシック" pitchFamily="50" charset="-128"/>
              </a:rPr>
              <a:t>あり、行政も地域の一員として、市民の目線で協働</a:t>
            </a:r>
            <a:r>
              <a:rPr lang="ja-JP" altLang="en-US" sz="2000" b="1" u="sng" dirty="0" smtClean="0">
                <a:latin typeface="ＭＳ Ｐゴシック" pitchFamily="50" charset="-128"/>
                <a:ea typeface="ＭＳ Ｐゴシック" pitchFamily="50" charset="-128"/>
              </a:rPr>
              <a:t>に</a:t>
            </a:r>
            <a:endParaRPr lang="en-US" altLang="ja-JP" sz="2000" b="1" u="sng" dirty="0" smtClean="0">
              <a:latin typeface="ＭＳ Ｐゴシック" pitchFamily="50" charset="-128"/>
              <a:ea typeface="ＭＳ Ｐゴシック" pitchFamily="50" charset="-128"/>
            </a:endParaRPr>
          </a:p>
          <a:p>
            <a:r>
              <a:rPr lang="ja-JP" altLang="en-US" sz="2000" b="1" dirty="0" smtClean="0">
                <a:latin typeface="ＭＳ Ｐゴシック" pitchFamily="50" charset="-128"/>
                <a:ea typeface="ＭＳ Ｐゴシック" pitchFamily="50" charset="-128"/>
              </a:rPr>
              <a:t>　</a:t>
            </a:r>
            <a:r>
              <a:rPr lang="ja-JP" altLang="en-US" sz="2000" b="1" u="sng" dirty="0" smtClean="0">
                <a:latin typeface="ＭＳ Ｐゴシック" pitchFamily="50" charset="-128"/>
                <a:ea typeface="ＭＳ Ｐゴシック" pitchFamily="50" charset="-128"/>
              </a:rPr>
              <a:t>携わる</a:t>
            </a:r>
            <a:r>
              <a:rPr lang="ja-JP" altLang="en-US" sz="2000" b="1" u="sng" dirty="0">
                <a:latin typeface="ＭＳ Ｐゴシック" pitchFamily="50" charset="-128"/>
                <a:ea typeface="ＭＳ Ｐゴシック" pitchFamily="50" charset="-128"/>
              </a:rPr>
              <a:t>ことが</a:t>
            </a:r>
            <a:r>
              <a:rPr lang="ja-JP" altLang="en-US" sz="2000" b="1" u="sng" dirty="0" smtClean="0">
                <a:latin typeface="ＭＳ Ｐゴシック" pitchFamily="50" charset="-128"/>
                <a:ea typeface="ＭＳ Ｐゴシック" pitchFamily="50" charset="-128"/>
              </a:rPr>
              <a:t>望ましい</a:t>
            </a:r>
            <a:r>
              <a:rPr lang="ja-JP" altLang="en-US" sz="2000" b="1" u="sng" dirty="0">
                <a:latin typeface="ＭＳ Ｐゴシック" pitchFamily="50" charset="-128"/>
                <a:ea typeface="ＭＳ Ｐゴシック" pitchFamily="50" charset="-128"/>
              </a:rPr>
              <a:t>とされる</a:t>
            </a:r>
            <a:r>
              <a:rPr lang="ja-JP" altLang="en-US" sz="2000" b="1" u="sng" dirty="0" smtClean="0">
                <a:latin typeface="ＭＳ Ｐゴシック" pitchFamily="50" charset="-128"/>
                <a:ea typeface="ＭＳ Ｐゴシック" pitchFamily="50" charset="-128"/>
              </a:rPr>
              <a:t>。</a:t>
            </a:r>
            <a:endParaRPr lang="ja-JP" altLang="en-US" sz="2000" b="1" u="sng" dirty="0">
              <a:latin typeface="ＭＳ Ｐゴシック" pitchFamily="50" charset="-128"/>
              <a:ea typeface="ＭＳ Ｐゴシック" pitchFamily="50" charset="-128"/>
            </a:endParaRPr>
          </a:p>
        </p:txBody>
      </p:sp>
      <p:sp>
        <p:nvSpPr>
          <p:cNvPr id="3" name="スライド番号プレースホルダー 2"/>
          <p:cNvSpPr>
            <a:spLocks noGrp="1"/>
          </p:cNvSpPr>
          <p:nvPr>
            <p:ph type="sldNum" sz="quarter" idx="12"/>
          </p:nvPr>
        </p:nvSpPr>
        <p:spPr/>
        <p:txBody>
          <a:bodyPr/>
          <a:lstStyle/>
          <a:p>
            <a:fld id="{D2D8002D-B5B0-4BAC-B1F6-782DDCCE6D9C}" type="slidenum">
              <a:rPr kumimoji="1" lang="ja-JP" altLang="en-US" smtClean="0"/>
              <a:t>31</a:t>
            </a:fld>
            <a:endParaRPr kumimoji="1" lang="ja-JP" altLang="en-US"/>
          </a:p>
        </p:txBody>
      </p:sp>
    </p:spTree>
    <p:extLst>
      <p:ext uri="{BB962C8B-B14F-4D97-AF65-F5344CB8AC3E}">
        <p14:creationId xmlns:p14="http://schemas.microsoft.com/office/powerpoint/2010/main" val="26956088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32</a:t>
            </a:fld>
            <a:endParaRPr kumimoji="1" lang="ja-JP" altLang="en-US"/>
          </a:p>
        </p:txBody>
      </p:sp>
      <p:sp>
        <p:nvSpPr>
          <p:cNvPr id="3" name="角丸四角形 2"/>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７．今後の地域自治会活動の</a:t>
            </a:r>
            <a:r>
              <a:rPr lang="ja-JP" altLang="en-US" sz="3200" dirty="0" smtClean="0">
                <a:solidFill>
                  <a:prstClr val="black"/>
                </a:solidFill>
              </a:rPr>
              <a:t>課題と方向性①</a:t>
            </a:r>
            <a:endParaRPr lang="ja-JP" altLang="en-US" sz="3200" dirty="0">
              <a:solidFill>
                <a:prstClr val="black"/>
              </a:solidFill>
            </a:endParaRPr>
          </a:p>
        </p:txBody>
      </p:sp>
      <p:sp>
        <p:nvSpPr>
          <p:cNvPr id="4" name="正方形/長方形 3"/>
          <p:cNvSpPr/>
          <p:nvPr/>
        </p:nvSpPr>
        <p:spPr>
          <a:xfrm>
            <a:off x="134091" y="1556792"/>
            <a:ext cx="8875818" cy="4801716"/>
          </a:xfrm>
          <a:prstGeom prst="rect">
            <a:avLst/>
          </a:prstGeom>
          <a:solidFill>
            <a:schemeClr val="bg1"/>
          </a:solidFill>
          <a:ln w="28575">
            <a:solidFill>
              <a:schemeClr val="tx1"/>
            </a:solidFill>
          </a:ln>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000" b="1" dirty="0" smtClean="0">
                <a:solidFill>
                  <a:srgbClr val="FF0000"/>
                </a:solidFill>
                <a:latin typeface="ＭＳ Ｐゴシック" panose="020B0600070205080204" pitchFamily="50" charset="-128"/>
                <a:ea typeface="ＭＳ Ｐゴシック" panose="020B0600070205080204" pitchFamily="50" charset="-128"/>
              </a:rPr>
              <a:t>　</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６項</a:t>
            </a:r>
            <a:r>
              <a:rPr lang="en-US" altLang="ja-JP" sz="2400" b="1" dirty="0" smtClean="0">
                <a:solidFill>
                  <a:srgbClr val="FF0000"/>
                </a:solidFill>
                <a:latin typeface="ＭＳ Ｐゴシック" panose="020B0600070205080204" pitchFamily="50" charset="-128"/>
                <a:ea typeface="ＭＳ Ｐゴシック" panose="020B0600070205080204" pitchFamily="50" charset="-128"/>
              </a:rPr>
              <a:t>『</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地域</a:t>
            </a:r>
            <a:r>
              <a:rPr lang="ja-JP" altLang="en-US" sz="2400" b="1" dirty="0">
                <a:solidFill>
                  <a:srgbClr val="FF0000"/>
                </a:solidFill>
                <a:latin typeface="ＭＳ Ｐゴシック" panose="020B0600070205080204" pitchFamily="50" charset="-128"/>
                <a:ea typeface="ＭＳ Ｐゴシック" panose="020B0600070205080204" pitchFamily="50" charset="-128"/>
              </a:rPr>
              <a:t>自治会</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活動のあるべき姿</a:t>
            </a:r>
            <a:r>
              <a:rPr lang="en-US" altLang="ja-JP" sz="2400" b="1" dirty="0" smtClean="0">
                <a:solidFill>
                  <a:srgbClr val="FF0000"/>
                </a:solidFill>
                <a:latin typeface="ＭＳ Ｐゴシック" panose="020B0600070205080204" pitchFamily="50" charset="-128"/>
                <a:ea typeface="ＭＳ Ｐゴシック" panose="020B0600070205080204" pitchFamily="50" charset="-128"/>
              </a:rPr>
              <a:t>』</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は</a:t>
            </a:r>
            <a:r>
              <a:rPr lang="ja-JP" altLang="en-US" sz="2400" b="1" dirty="0">
                <a:solidFill>
                  <a:srgbClr val="FF0000"/>
                </a:solidFill>
                <a:latin typeface="ＭＳ Ｐゴシック" panose="020B0600070205080204" pitchFamily="50" charset="-128"/>
                <a:ea typeface="ＭＳ Ｐゴシック" panose="020B0600070205080204" pitchFamily="50" charset="-128"/>
              </a:rPr>
              <a:t>、過去数十年経過した地域活動（町内会⇒自治会）</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の時代</a:t>
            </a:r>
            <a:r>
              <a:rPr lang="ja-JP" altLang="en-US" sz="2400" b="1" dirty="0">
                <a:solidFill>
                  <a:srgbClr val="FF0000"/>
                </a:solidFill>
                <a:latin typeface="ＭＳ Ｐゴシック" panose="020B0600070205080204" pitchFamily="50" charset="-128"/>
                <a:ea typeface="ＭＳ Ｐゴシック" panose="020B0600070205080204" pitchFamily="50" charset="-128"/>
              </a:rPr>
              <a:t>背景の変遷を</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捉えていない事から、現代</a:t>
            </a:r>
            <a:r>
              <a:rPr lang="ja-JP" altLang="en-US" sz="2400" b="1" dirty="0">
                <a:solidFill>
                  <a:srgbClr val="FF0000"/>
                </a:solidFill>
                <a:latin typeface="ＭＳ Ｐゴシック" panose="020B0600070205080204" pitchFamily="50" charset="-128"/>
                <a:ea typeface="ＭＳ Ｐゴシック" panose="020B0600070205080204" pitchFamily="50" charset="-128"/>
              </a:rPr>
              <a:t>社会に適合させる為</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の包括的課題として</a:t>
            </a:r>
          </a:p>
          <a:p>
            <a:endParaRPr lang="ja-JP" altLang="en-US" sz="2400" b="1" dirty="0" smtClean="0">
              <a:solidFill>
                <a:srgbClr val="FF0000"/>
              </a:solidFill>
              <a:latin typeface="ＭＳ Ｐゴシック" panose="020B0600070205080204" pitchFamily="50" charset="-128"/>
              <a:ea typeface="ＭＳ Ｐゴシック" panose="020B0600070205080204" pitchFamily="50" charset="-128"/>
            </a:endParaRPr>
          </a:p>
          <a:p>
            <a:pPr lvl="1"/>
            <a:r>
              <a:rPr lang="ja-JP" altLang="en-US" sz="2400" b="1" dirty="0">
                <a:solidFill>
                  <a:srgbClr val="FF0000"/>
                </a:solidFill>
                <a:latin typeface="ＭＳ Ｐゴシック" panose="020B0600070205080204" pitchFamily="50" charset="-128"/>
                <a:ea typeface="ＭＳ Ｐゴシック" panose="020B0600070205080204" pitchFamily="50" charset="-128"/>
              </a:rPr>
              <a:t>①自治会の組織運営の見直し</a:t>
            </a:r>
          </a:p>
          <a:p>
            <a:pPr lvl="1"/>
            <a:r>
              <a:rPr lang="ja-JP" altLang="en-US" sz="2400" b="1" dirty="0">
                <a:solidFill>
                  <a:srgbClr val="FF0000"/>
                </a:solidFill>
                <a:latin typeface="ＭＳ Ｐゴシック" panose="020B0600070205080204" pitchFamily="50" charset="-128"/>
                <a:ea typeface="ＭＳ Ｐゴシック" panose="020B0600070205080204" pitchFamily="50" charset="-128"/>
              </a:rPr>
              <a:t>②地域住民の意識向上</a:t>
            </a:r>
          </a:p>
          <a:p>
            <a:pPr lvl="1"/>
            <a:r>
              <a:rPr lang="ja-JP" altLang="en-US" sz="2400" b="1" dirty="0">
                <a:solidFill>
                  <a:srgbClr val="FF0000"/>
                </a:solidFill>
                <a:latin typeface="ＭＳ Ｐゴシック" panose="020B0600070205080204" pitchFamily="50" charset="-128"/>
                <a:ea typeface="ＭＳ Ｐゴシック" panose="020B0600070205080204" pitchFamily="50" charset="-128"/>
              </a:rPr>
              <a:t>③高齢化に向けた取り組み</a:t>
            </a:r>
          </a:p>
          <a:p>
            <a:pPr lvl="1"/>
            <a:r>
              <a:rPr lang="ja-JP" altLang="en-US" sz="2400" b="1" dirty="0">
                <a:solidFill>
                  <a:srgbClr val="FF0000"/>
                </a:solidFill>
                <a:latin typeface="ＭＳ Ｐゴシック" panose="020B0600070205080204" pitchFamily="50" charset="-128"/>
                <a:ea typeface="ＭＳ Ｐゴシック" panose="020B0600070205080204" pitchFamily="50" charset="-128"/>
              </a:rPr>
              <a:t>④</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地域コミニュティーの</a:t>
            </a:r>
            <a:r>
              <a:rPr lang="ja-JP" altLang="en-US" sz="2400" b="1" dirty="0">
                <a:solidFill>
                  <a:srgbClr val="FF0000"/>
                </a:solidFill>
                <a:latin typeface="ＭＳ Ｐゴシック" panose="020B0600070205080204" pitchFamily="50" charset="-128"/>
                <a:ea typeface="ＭＳ Ｐゴシック" panose="020B0600070205080204" pitchFamily="50" charset="-128"/>
              </a:rPr>
              <a:t>醸成</a:t>
            </a:r>
          </a:p>
          <a:p>
            <a:endParaRPr lang="ja-JP" altLang="en-US" sz="2400" b="1" dirty="0">
              <a:solidFill>
                <a:srgbClr val="FF0000"/>
              </a:solidFill>
              <a:latin typeface="ＭＳ Ｐゴシック" panose="020B0600070205080204" pitchFamily="50" charset="-128"/>
              <a:ea typeface="ＭＳ Ｐゴシック" panose="020B0600070205080204" pitchFamily="50" charset="-128"/>
            </a:endParaRPr>
          </a:p>
          <a:p>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　これらを実現するに</a:t>
            </a:r>
            <a:r>
              <a:rPr lang="ja-JP" altLang="en-US" sz="2400" b="1" dirty="0">
                <a:solidFill>
                  <a:srgbClr val="FF0000"/>
                </a:solidFill>
                <a:latin typeface="ＭＳ Ｐゴシック" panose="020B0600070205080204" pitchFamily="50" charset="-128"/>
                <a:ea typeface="ＭＳ Ｐゴシック" panose="020B0600070205080204" pitchFamily="50" charset="-128"/>
              </a:rPr>
              <a:t>は</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、課題を短期と中長期に</a:t>
            </a:r>
            <a:r>
              <a:rPr lang="ja-JP" altLang="en-US" sz="2400" b="1" dirty="0">
                <a:solidFill>
                  <a:srgbClr val="FF0000"/>
                </a:solidFill>
                <a:latin typeface="ＭＳ Ｐゴシック" panose="020B0600070205080204" pitchFamily="50" charset="-128"/>
                <a:ea typeface="ＭＳ Ｐゴシック" panose="020B0600070205080204" pitchFamily="50" charset="-128"/>
              </a:rPr>
              <a:t>分け、</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実施する</a:t>
            </a:r>
            <a:r>
              <a:rPr lang="ja-JP" altLang="en-US" sz="2400" b="1" dirty="0">
                <a:solidFill>
                  <a:srgbClr val="FF0000"/>
                </a:solidFill>
                <a:latin typeface="ＭＳ Ｐゴシック" panose="020B0600070205080204" pitchFamily="50" charset="-128"/>
                <a:ea typeface="ＭＳ Ｐゴシック" panose="020B0600070205080204" pitchFamily="50" charset="-128"/>
              </a:rPr>
              <a:t>事が望ましい</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a:t>
            </a:r>
            <a:endParaRPr lang="ja-JP" altLang="en-US" sz="2400" b="1" dirty="0">
              <a:solidFill>
                <a:srgbClr val="FF0000"/>
              </a:solidFill>
              <a:latin typeface="ＭＳ Ｐゴシック" panose="020B0600070205080204" pitchFamily="50" charset="-128"/>
              <a:ea typeface="ＭＳ Ｐゴシック" panose="020B0600070205080204" pitchFamily="50" charset="-128"/>
            </a:endParaRPr>
          </a:p>
        </p:txBody>
      </p:sp>
    </p:spTree>
    <p:extLst>
      <p:ext uri="{BB962C8B-B14F-4D97-AF65-F5344CB8AC3E}">
        <p14:creationId xmlns:p14="http://schemas.microsoft.com/office/powerpoint/2010/main" val="35188052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角丸四角形 8"/>
          <p:cNvSpPr/>
          <p:nvPr/>
        </p:nvSpPr>
        <p:spPr>
          <a:xfrm>
            <a:off x="4576998" y="4347857"/>
            <a:ext cx="4387490" cy="89874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kumimoji="1" lang="ja-JP" altLang="en-US" dirty="0" smtClean="0"/>
              <a:t>②　経費（会費等）の効果的運用</a:t>
            </a:r>
            <a:endParaRPr kumimoji="1" lang="ja-JP" altLang="en-US" dirty="0"/>
          </a:p>
        </p:txBody>
      </p:sp>
      <p:sp>
        <p:nvSpPr>
          <p:cNvPr id="11" name="角丸四角形 10"/>
          <p:cNvSpPr/>
          <p:nvPr/>
        </p:nvSpPr>
        <p:spPr>
          <a:xfrm>
            <a:off x="4522130" y="5441335"/>
            <a:ext cx="4442358" cy="89874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kumimoji="1" lang="ja-JP" altLang="en-US" dirty="0" smtClean="0"/>
              <a:t>③　人的資源（知識・知恵）の創出</a:t>
            </a:r>
            <a:endParaRPr kumimoji="1" lang="en-US" altLang="ja-JP" dirty="0" smtClean="0"/>
          </a:p>
          <a:p>
            <a:r>
              <a:rPr lang="ja-JP" altLang="en-US" dirty="0"/>
              <a:t>　</a:t>
            </a:r>
            <a:r>
              <a:rPr lang="ja-JP" altLang="en-US" dirty="0" smtClean="0"/>
              <a:t>　</a:t>
            </a:r>
            <a:r>
              <a:rPr kumimoji="1" lang="ja-JP" altLang="en-US" dirty="0" smtClean="0"/>
              <a:t>および活用</a:t>
            </a:r>
            <a:endParaRPr kumimoji="1" lang="ja-JP" altLang="en-US" dirty="0"/>
          </a:p>
        </p:txBody>
      </p:sp>
      <p:sp>
        <p:nvSpPr>
          <p:cNvPr id="8" name="角丸四角形 7"/>
          <p:cNvSpPr/>
          <p:nvPr/>
        </p:nvSpPr>
        <p:spPr>
          <a:xfrm>
            <a:off x="4546910" y="3272549"/>
            <a:ext cx="4417578" cy="86544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ja-JP" altLang="en-US" dirty="0" smtClean="0"/>
              <a:t>①　</a:t>
            </a:r>
            <a:r>
              <a:rPr kumimoji="1" lang="ja-JP" altLang="en-US" dirty="0" smtClean="0"/>
              <a:t>活動状況のオープン化（見える化）</a:t>
            </a:r>
            <a:endParaRPr kumimoji="1" lang="ja-JP" altLang="en-US" dirty="0"/>
          </a:p>
        </p:txBody>
      </p:sp>
      <p:sp>
        <p:nvSpPr>
          <p:cNvPr id="12" name="角丸四角形 11"/>
          <p:cNvSpPr/>
          <p:nvPr/>
        </p:nvSpPr>
        <p:spPr>
          <a:xfrm>
            <a:off x="285670" y="3272549"/>
            <a:ext cx="2774162" cy="306753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kumimoji="1" lang="ja-JP" altLang="en-US" sz="2000" b="1" dirty="0" smtClean="0">
                <a:latin typeface="HGｺﾞｼｯｸE" panose="020B0909000000000000" pitchFamily="49" charset="-128"/>
                <a:ea typeface="HGｺﾞｼｯｸE" panose="020B0909000000000000" pitchFamily="49" charset="-128"/>
              </a:rPr>
              <a:t>高齢化に向けた社会情勢に伴う自治会</a:t>
            </a:r>
          </a:p>
          <a:p>
            <a:r>
              <a:rPr kumimoji="1" lang="ja-JP" altLang="en-US" sz="2000" b="1" dirty="0" smtClean="0">
                <a:latin typeface="HGｺﾞｼｯｸE" panose="020B0909000000000000" pitchFamily="49" charset="-128"/>
                <a:ea typeface="HGｺﾞｼｯｸE" panose="020B0909000000000000" pitchFamily="49" charset="-128"/>
              </a:rPr>
              <a:t>活動</a:t>
            </a:r>
            <a:r>
              <a:rPr lang="ja-JP" altLang="en-US" sz="2000" b="1" dirty="0" smtClean="0">
                <a:latin typeface="HGｺﾞｼｯｸE" panose="020B0909000000000000" pitchFamily="49" charset="-128"/>
                <a:ea typeface="HGｺﾞｼｯｸE" panose="020B0909000000000000" pitchFamily="49" charset="-128"/>
              </a:rPr>
              <a:t>の方向性</a:t>
            </a:r>
            <a:endParaRPr kumimoji="1" lang="ja-JP" altLang="en-US" sz="2000" b="1" dirty="0">
              <a:latin typeface="HGｺﾞｼｯｸE" panose="020B0909000000000000" pitchFamily="49" charset="-128"/>
              <a:ea typeface="HGｺﾞｼｯｸE" panose="020B0909000000000000" pitchFamily="49" charset="-128"/>
            </a:endParaRPr>
          </a:p>
        </p:txBody>
      </p:sp>
      <p:grpSp>
        <p:nvGrpSpPr>
          <p:cNvPr id="2" name="グループ化 1"/>
          <p:cNvGrpSpPr/>
          <p:nvPr/>
        </p:nvGrpSpPr>
        <p:grpSpPr>
          <a:xfrm>
            <a:off x="3214762" y="3375364"/>
            <a:ext cx="1188132" cy="2861947"/>
            <a:chOff x="3239852" y="4149079"/>
            <a:chExt cx="1188132" cy="2861947"/>
          </a:xfrm>
        </p:grpSpPr>
        <p:sp>
          <p:nvSpPr>
            <p:cNvPr id="13" name="右矢印 12"/>
            <p:cNvSpPr/>
            <p:nvPr/>
          </p:nvSpPr>
          <p:spPr>
            <a:xfrm>
              <a:off x="3275856" y="4365104"/>
              <a:ext cx="1152128"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右矢印 13"/>
            <p:cNvSpPr/>
            <p:nvPr/>
          </p:nvSpPr>
          <p:spPr>
            <a:xfrm>
              <a:off x="3239852" y="5390926"/>
              <a:ext cx="1152128"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右矢印 14"/>
            <p:cNvSpPr/>
            <p:nvPr/>
          </p:nvSpPr>
          <p:spPr>
            <a:xfrm>
              <a:off x="3239852" y="6484404"/>
              <a:ext cx="1152128"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円/楕円 3"/>
            <p:cNvSpPr/>
            <p:nvPr/>
          </p:nvSpPr>
          <p:spPr>
            <a:xfrm>
              <a:off x="3563888" y="4149079"/>
              <a:ext cx="504056" cy="286194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dirty="0" smtClean="0"/>
                <a:t>三本の矢</a:t>
              </a:r>
              <a:endParaRPr kumimoji="1" lang="ja-JP" altLang="en-US" dirty="0"/>
            </a:p>
          </p:txBody>
        </p:sp>
      </p:grpSp>
      <p:sp>
        <p:nvSpPr>
          <p:cNvPr id="10" name="スライド番号プレースホルダー 9"/>
          <p:cNvSpPr>
            <a:spLocks noGrp="1"/>
          </p:cNvSpPr>
          <p:nvPr>
            <p:ph type="sldNum" sz="quarter" idx="12"/>
          </p:nvPr>
        </p:nvSpPr>
        <p:spPr/>
        <p:txBody>
          <a:bodyPr/>
          <a:lstStyle/>
          <a:p>
            <a:fld id="{ECB34027-1BBD-4695-9139-46A40CDE6E67}" type="slidenum">
              <a:rPr kumimoji="1" lang="ja-JP" altLang="en-US" smtClean="0"/>
              <a:t>33</a:t>
            </a:fld>
            <a:endParaRPr kumimoji="1" lang="ja-JP" altLang="en-US"/>
          </a:p>
        </p:txBody>
      </p:sp>
      <p:sp>
        <p:nvSpPr>
          <p:cNvPr id="16" name="角丸四角形 15"/>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７．今後の地域自治会活動の</a:t>
            </a:r>
            <a:r>
              <a:rPr lang="ja-JP" altLang="en-US" sz="3200" dirty="0" smtClean="0">
                <a:solidFill>
                  <a:prstClr val="black"/>
                </a:solidFill>
              </a:rPr>
              <a:t>課題の方向性②</a:t>
            </a:r>
            <a:endParaRPr lang="ja-JP" altLang="en-US" sz="3200" dirty="0">
              <a:solidFill>
                <a:prstClr val="black"/>
              </a:solidFill>
            </a:endParaRPr>
          </a:p>
        </p:txBody>
      </p:sp>
      <p:sp>
        <p:nvSpPr>
          <p:cNvPr id="18" name="対角する 2 つの角を切り取った四角形 17"/>
          <p:cNvSpPr/>
          <p:nvPr/>
        </p:nvSpPr>
        <p:spPr>
          <a:xfrm>
            <a:off x="285670" y="1484784"/>
            <a:ext cx="8572660" cy="1152128"/>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ctr"/>
          <a:lstStyle/>
          <a:p>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　今後</a:t>
            </a:r>
            <a:r>
              <a:rPr lang="ja-JP" altLang="en-US" sz="2400" b="1" dirty="0">
                <a:solidFill>
                  <a:srgbClr val="FF0000"/>
                </a:solidFill>
                <a:latin typeface="ＭＳ Ｐゴシック" panose="020B0600070205080204" pitchFamily="50" charset="-128"/>
                <a:ea typeface="ＭＳ Ｐゴシック" panose="020B0600070205080204" pitchFamily="50" charset="-128"/>
              </a:rPr>
              <a:t>の高齢化に向けた社会</a:t>
            </a:r>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情勢に伴う活動の方向性として</a:t>
            </a:r>
          </a:p>
          <a:p>
            <a:r>
              <a:rPr lang="ja-JP" altLang="en-US" sz="2400" b="1" dirty="0" smtClean="0">
                <a:solidFill>
                  <a:srgbClr val="FF0000"/>
                </a:solidFill>
                <a:latin typeface="ＭＳ Ｐゴシック" panose="020B0600070205080204" pitchFamily="50" charset="-128"/>
                <a:ea typeface="ＭＳ Ｐゴシック" panose="020B0600070205080204" pitchFamily="50" charset="-128"/>
              </a:rPr>
              <a:t>以下</a:t>
            </a:r>
            <a:r>
              <a:rPr lang="ja-JP" altLang="en-US" sz="2400" b="1" dirty="0">
                <a:solidFill>
                  <a:srgbClr val="FF0000"/>
                </a:solidFill>
                <a:latin typeface="ＭＳ Ｐゴシック" panose="020B0600070205080204" pitchFamily="50" charset="-128"/>
                <a:ea typeface="ＭＳ Ｐゴシック" panose="020B0600070205080204" pitchFamily="50" charset="-128"/>
              </a:rPr>
              <a:t>の点も考慮する必要がある。</a:t>
            </a:r>
          </a:p>
        </p:txBody>
      </p:sp>
    </p:spTree>
    <p:extLst>
      <p:ext uri="{BB962C8B-B14F-4D97-AF65-F5344CB8AC3E}">
        <p14:creationId xmlns:p14="http://schemas.microsoft.com/office/powerpoint/2010/main" val="1458571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34</a:t>
            </a:fld>
            <a:endParaRPr kumimoji="1" lang="ja-JP" altLang="en-US"/>
          </a:p>
        </p:txBody>
      </p:sp>
      <p:sp>
        <p:nvSpPr>
          <p:cNvPr id="3" name="角丸四角形 2"/>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８．今後の地域</a:t>
            </a:r>
            <a:r>
              <a:rPr lang="ja-JP" altLang="en-US" sz="3200">
                <a:solidFill>
                  <a:prstClr val="black"/>
                </a:solidFill>
              </a:rPr>
              <a:t>自治会</a:t>
            </a:r>
            <a:r>
              <a:rPr lang="ja-JP" altLang="en-US" sz="3200" smtClean="0">
                <a:solidFill>
                  <a:prstClr val="black"/>
                </a:solidFill>
              </a:rPr>
              <a:t>活動のまとめ</a:t>
            </a:r>
            <a:r>
              <a:rPr lang="ja-JP" altLang="en-US" sz="3200" dirty="0" smtClean="0">
                <a:solidFill>
                  <a:prstClr val="black"/>
                </a:solidFill>
              </a:rPr>
              <a:t>①</a:t>
            </a:r>
            <a:endParaRPr lang="ja-JP" altLang="en-US" sz="3200" dirty="0">
              <a:solidFill>
                <a:prstClr val="black"/>
              </a:solidFill>
            </a:endParaRPr>
          </a:p>
        </p:txBody>
      </p:sp>
      <p:sp>
        <p:nvSpPr>
          <p:cNvPr id="4" name="正方形/長方形 3"/>
          <p:cNvSpPr/>
          <p:nvPr/>
        </p:nvSpPr>
        <p:spPr>
          <a:xfrm>
            <a:off x="0" y="1220133"/>
            <a:ext cx="9144000" cy="5632311"/>
          </a:xfrm>
          <a:prstGeom prst="rect">
            <a:avLst/>
          </a:prstGeom>
          <a:solidFill>
            <a:srgbClr val="99FF66"/>
          </a:solidFill>
          <a:ln w="38100">
            <a:solidFill>
              <a:schemeClr val="tx1"/>
            </a:solidFill>
          </a:ln>
        </p:spPr>
        <p:txBody>
          <a:bodyPr wrap="square">
            <a:spAutoFit/>
          </a:bodyPr>
          <a:lstStyle/>
          <a:p>
            <a:r>
              <a:rPr lang="ja-JP" altLang="en-US" sz="2000" dirty="0" smtClean="0"/>
              <a:t>　私達</a:t>
            </a:r>
            <a:r>
              <a:rPr lang="ja-JP" altLang="en-US" sz="2000" dirty="0"/>
              <a:t>はこの課題学習を通して強く感じた事があります。それは自治会毎</a:t>
            </a:r>
            <a:r>
              <a:rPr lang="ja-JP" altLang="en-US" sz="2000" dirty="0" smtClean="0"/>
              <a:t>の</a:t>
            </a:r>
          </a:p>
          <a:p>
            <a:r>
              <a:rPr lang="ja-JP" altLang="en-US" sz="2000" dirty="0" smtClean="0"/>
              <a:t>活動</a:t>
            </a:r>
            <a:r>
              <a:rPr lang="ja-JP" altLang="en-US" sz="2000" dirty="0"/>
              <a:t>に大きな差違があることです。概ね地域自治会は住民の安心、安全</a:t>
            </a:r>
            <a:r>
              <a:rPr lang="ja-JP" altLang="en-US" sz="2000" dirty="0" smtClean="0"/>
              <a:t>な暮らし</a:t>
            </a:r>
            <a:r>
              <a:rPr lang="ja-JP" altLang="en-US" sz="2000" dirty="0"/>
              <a:t>をサポートする為の会則を冠し運営されておりますが、その活動</a:t>
            </a:r>
            <a:r>
              <a:rPr lang="ja-JP" altLang="en-US" sz="2000" dirty="0" smtClean="0"/>
              <a:t>はと</a:t>
            </a:r>
            <a:r>
              <a:rPr lang="ja-JP" altLang="en-US" sz="2000" dirty="0"/>
              <a:t>もする</a:t>
            </a:r>
            <a:r>
              <a:rPr lang="ja-JP" altLang="en-US" sz="2000" dirty="0" smtClean="0"/>
              <a:t>と形骸化</a:t>
            </a:r>
            <a:r>
              <a:rPr lang="ja-JP" altLang="en-US" sz="2000" dirty="0"/>
              <a:t>し、時代の急速な生活形態の変化や住民の高齢化に</a:t>
            </a:r>
            <a:r>
              <a:rPr lang="ja-JP" altLang="en-US" sz="2000" dirty="0" smtClean="0"/>
              <a:t>対応出来て</a:t>
            </a:r>
            <a:r>
              <a:rPr lang="ja-JP" altLang="en-US" sz="2000" dirty="0"/>
              <a:t>いないという現実が見られます</a:t>
            </a:r>
            <a:r>
              <a:rPr lang="ja-JP" altLang="en-US" sz="2000" dirty="0" smtClean="0"/>
              <a:t>。しかし、その</a:t>
            </a:r>
            <a:r>
              <a:rPr lang="ja-JP" altLang="en-US" sz="2000" dirty="0"/>
              <a:t>様な中でも時代の流れ</a:t>
            </a:r>
            <a:r>
              <a:rPr lang="ja-JP" altLang="en-US" sz="2000" dirty="0" smtClean="0"/>
              <a:t>と制度</a:t>
            </a:r>
            <a:r>
              <a:rPr lang="ja-JP" altLang="en-US" sz="2000" dirty="0"/>
              <a:t>を先取りして行政とも緊密に連携し、社会福祉協議会やＮＰＯ法人等も併設し、行政</a:t>
            </a:r>
            <a:r>
              <a:rPr lang="ja-JP" altLang="en-US" sz="2000" dirty="0" smtClean="0"/>
              <a:t>の</a:t>
            </a:r>
          </a:p>
          <a:p>
            <a:r>
              <a:rPr lang="ja-JP" altLang="en-US" sz="2000" dirty="0" smtClean="0"/>
              <a:t>予算</a:t>
            </a:r>
            <a:r>
              <a:rPr lang="ja-JP" altLang="en-US" sz="2000" dirty="0"/>
              <a:t>処置を最大限に活用して総合的に住民の暮らし</a:t>
            </a:r>
            <a:r>
              <a:rPr lang="ja-JP" altLang="en-US" sz="2000" dirty="0" smtClean="0"/>
              <a:t>をサポート</a:t>
            </a:r>
            <a:r>
              <a:rPr lang="ja-JP" altLang="en-US" sz="2000" dirty="0"/>
              <a:t>している。全国的にも評価の高い団地自治会が上尾市にあり、私達はその団体を見学する機会を戴きました</a:t>
            </a:r>
            <a:r>
              <a:rPr lang="ja-JP" altLang="en-US" sz="2000" dirty="0" smtClean="0"/>
              <a:t>。この</a:t>
            </a:r>
            <a:r>
              <a:rPr lang="ja-JP" altLang="en-US" sz="2000" dirty="0"/>
              <a:t>自治会は入会率が７５％程で平均的</a:t>
            </a:r>
            <a:r>
              <a:rPr lang="ja-JP" altLang="en-US" sz="2000" dirty="0" smtClean="0"/>
              <a:t>な団体</a:t>
            </a:r>
            <a:r>
              <a:rPr lang="ja-JP" altLang="en-US" sz="2000" dirty="0"/>
              <a:t>ですが、私達が</a:t>
            </a:r>
            <a:r>
              <a:rPr lang="ja-JP" altLang="en-US" sz="2000" dirty="0" smtClean="0"/>
              <a:t>強く教えられた点</a:t>
            </a:r>
            <a:r>
              <a:rPr lang="ja-JP" altLang="en-US" sz="2000" dirty="0"/>
              <a:t>はそのパワーとエネルギー</a:t>
            </a:r>
            <a:r>
              <a:rPr lang="ja-JP" altLang="en-US" sz="2000" dirty="0" smtClean="0"/>
              <a:t>です。</a:t>
            </a:r>
          </a:p>
          <a:p>
            <a:r>
              <a:rPr lang="ja-JP" altLang="en-US" sz="2000" dirty="0" smtClean="0"/>
              <a:t>　活発な活動</a:t>
            </a:r>
            <a:r>
              <a:rPr lang="ja-JP" altLang="en-US" sz="2000" dirty="0"/>
              <a:t>の礎は長年努めて来られた会長を中心とした役員の方々です</a:t>
            </a:r>
            <a:r>
              <a:rPr lang="ja-JP" altLang="en-US" sz="2000" dirty="0" smtClean="0"/>
              <a:t>。　会長と役員</a:t>
            </a:r>
            <a:r>
              <a:rPr lang="ja-JP" altLang="en-US" sz="2000" dirty="0"/>
              <a:t>は毎日自治会事務所に集い各々が担当部所を終日見守っておられて</a:t>
            </a:r>
            <a:r>
              <a:rPr lang="ja-JP" altLang="en-US" sz="2000" dirty="0" smtClean="0"/>
              <a:t>、その</a:t>
            </a:r>
            <a:r>
              <a:rPr lang="ja-JP" altLang="en-US" sz="2000" dirty="0"/>
              <a:t>強い奉仕の精神とそれに伴う継続性で、住民の意識を高め信頼を</a:t>
            </a:r>
            <a:r>
              <a:rPr lang="ja-JP" altLang="en-US" sz="2000" dirty="0" smtClean="0"/>
              <a:t>得ており</a:t>
            </a:r>
            <a:r>
              <a:rPr lang="ja-JP" altLang="en-US" sz="2000" dirty="0"/>
              <a:t>、そのリーダーシップは容易に真似の出来ない事だと</a:t>
            </a:r>
            <a:r>
              <a:rPr lang="ja-JP" altLang="en-US" sz="2000" dirty="0" smtClean="0"/>
              <a:t>思いました。</a:t>
            </a:r>
            <a:endParaRPr lang="ja-JP" altLang="en-US" sz="2000" dirty="0"/>
          </a:p>
          <a:p>
            <a:r>
              <a:rPr lang="ja-JP" altLang="en-US" sz="2000" dirty="0"/>
              <a:t>これを考えるとき自治会活動は地域住民の日々の暮らしに広く影響し、その良し悪しは地域全般の評価と価値を左右</a:t>
            </a:r>
            <a:r>
              <a:rPr lang="ja-JP" altLang="en-US" sz="2000" dirty="0" smtClean="0"/>
              <a:t>する重要</a:t>
            </a:r>
            <a:r>
              <a:rPr lang="ja-JP" altLang="en-US" sz="2000" dirty="0"/>
              <a:t>な役割を担っている事を実感しました</a:t>
            </a:r>
            <a:r>
              <a:rPr lang="ja-JP" altLang="en-US" sz="2000" dirty="0" smtClean="0"/>
              <a:t>。次</a:t>
            </a:r>
            <a:r>
              <a:rPr lang="ja-JP" altLang="en-US" sz="2000" dirty="0"/>
              <a:t>は貴重な知見を得た私達が各々の地域でこの役割の一部に</a:t>
            </a:r>
            <a:r>
              <a:rPr lang="ja-JP" altLang="en-US" sz="2000" dirty="0" smtClean="0"/>
              <a:t>でも加担</a:t>
            </a:r>
            <a:r>
              <a:rPr lang="ja-JP" altLang="en-US" sz="2000" dirty="0"/>
              <a:t>する覚悟が問われます。</a:t>
            </a:r>
          </a:p>
        </p:txBody>
      </p:sp>
    </p:spTree>
    <p:extLst>
      <p:ext uri="{BB962C8B-B14F-4D97-AF65-F5344CB8AC3E}">
        <p14:creationId xmlns:p14="http://schemas.microsoft.com/office/powerpoint/2010/main" val="36592781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3200" dirty="0">
                <a:solidFill>
                  <a:prstClr val="black"/>
                </a:solidFill>
              </a:rPr>
              <a:t>８．今後の地域</a:t>
            </a:r>
            <a:r>
              <a:rPr lang="ja-JP" altLang="en-US" sz="3200">
                <a:solidFill>
                  <a:prstClr val="black"/>
                </a:solidFill>
              </a:rPr>
              <a:t>自治会</a:t>
            </a:r>
            <a:r>
              <a:rPr lang="ja-JP" altLang="en-US" sz="3200" smtClean="0">
                <a:solidFill>
                  <a:prstClr val="black"/>
                </a:solidFill>
              </a:rPr>
              <a:t>活動のまとめ</a:t>
            </a:r>
            <a:r>
              <a:rPr lang="ja-JP" altLang="en-US" sz="3200" dirty="0" smtClean="0">
                <a:solidFill>
                  <a:prstClr val="black"/>
                </a:solidFill>
              </a:rPr>
              <a:t>②</a:t>
            </a:r>
            <a:endParaRPr lang="ja-JP" altLang="en-US" sz="3200" dirty="0">
              <a:solidFill>
                <a:prstClr val="black"/>
              </a:solidFill>
            </a:endParaRPr>
          </a:p>
        </p:txBody>
      </p:sp>
      <p:sp>
        <p:nvSpPr>
          <p:cNvPr id="7" name="下矢印 6"/>
          <p:cNvSpPr/>
          <p:nvPr/>
        </p:nvSpPr>
        <p:spPr>
          <a:xfrm>
            <a:off x="2807804" y="3721596"/>
            <a:ext cx="3528392" cy="936104"/>
          </a:xfrm>
          <a:prstGeom prst="downArrow">
            <a:avLst>
              <a:gd name="adj1" fmla="val 50000"/>
              <a:gd name="adj2" fmla="val 429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smtClean="0">
                <a:solidFill>
                  <a:srgbClr val="FF0000"/>
                </a:solidFill>
              </a:rPr>
              <a:t>スローガン</a:t>
            </a:r>
            <a:endParaRPr kumimoji="1" lang="ja-JP" altLang="en-US" dirty="0">
              <a:solidFill>
                <a:srgbClr val="FF0000"/>
              </a:solidFill>
            </a:endParaRPr>
          </a:p>
        </p:txBody>
      </p:sp>
      <p:sp>
        <p:nvSpPr>
          <p:cNvPr id="8" name="角丸四角形 7"/>
          <p:cNvSpPr/>
          <p:nvPr/>
        </p:nvSpPr>
        <p:spPr>
          <a:xfrm>
            <a:off x="323528" y="4657700"/>
            <a:ext cx="8496944" cy="1939652"/>
          </a:xfrm>
          <a:prstGeom prst="roundRect">
            <a:avLst/>
          </a:prstGeom>
          <a:blipFill>
            <a:blip r:embed="rId2"/>
            <a:tile tx="0" ty="0" sx="100000" sy="100000" flip="none" algn="tl"/>
          </a:blipFill>
        </p:spPr>
        <p:style>
          <a:lnRef idx="2">
            <a:schemeClr val="accent6"/>
          </a:lnRef>
          <a:fillRef idx="1">
            <a:schemeClr val="lt1"/>
          </a:fillRef>
          <a:effectRef idx="0">
            <a:schemeClr val="accent6"/>
          </a:effectRef>
          <a:fontRef idx="minor">
            <a:schemeClr val="dk1"/>
          </a:fontRef>
        </p:style>
        <p:txBody>
          <a:bodyPr rtlCol="0" anchor="ctr"/>
          <a:lstStyle/>
          <a:p>
            <a:r>
              <a:rPr kumimoji="1" lang="ja-JP" altLang="en-US" sz="2800" dirty="0" smtClean="0">
                <a:solidFill>
                  <a:srgbClr val="FF0000"/>
                </a:solidFill>
                <a:effectLst>
                  <a:outerShdw blurRad="50800" dist="38100" dir="2700000" algn="tl" rotWithShape="0">
                    <a:prstClr val="black">
                      <a:alpha val="40000"/>
                    </a:prstClr>
                  </a:outerShdw>
                </a:effectLst>
                <a:latin typeface="ＭＳ Ｐゴシック" pitchFamily="50" charset="-128"/>
                <a:ea typeface="ＭＳ Ｐゴシック" pitchFamily="50" charset="-128"/>
              </a:rPr>
              <a:t>いきがい大学卒業後の２４期生の皆さんで地元地域</a:t>
            </a:r>
          </a:p>
          <a:p>
            <a:r>
              <a:rPr kumimoji="1" lang="ja-JP" altLang="en-US" sz="2800" dirty="0" err="1" smtClean="0">
                <a:solidFill>
                  <a:srgbClr val="FF0000"/>
                </a:solidFill>
                <a:effectLst>
                  <a:outerShdw blurRad="50800" dist="38100" dir="2700000" algn="tl" rotWithShape="0">
                    <a:prstClr val="black">
                      <a:alpha val="40000"/>
                    </a:prstClr>
                  </a:outerShdw>
                </a:effectLst>
                <a:latin typeface="ＭＳ Ｐゴシック" pitchFamily="50" charset="-128"/>
                <a:ea typeface="ＭＳ Ｐゴシック" pitchFamily="50" charset="-128"/>
              </a:rPr>
              <a:t>での</a:t>
            </a:r>
            <a:r>
              <a:rPr kumimoji="1" lang="ja-JP" altLang="en-US" sz="2800" dirty="0" smtClean="0">
                <a:solidFill>
                  <a:srgbClr val="FF0000"/>
                </a:solidFill>
                <a:effectLst>
                  <a:outerShdw blurRad="50800" dist="38100" dir="2700000" algn="tl" rotWithShape="0">
                    <a:prstClr val="black">
                      <a:alpha val="40000"/>
                    </a:prstClr>
                  </a:outerShdw>
                </a:effectLst>
                <a:latin typeface="ＭＳ Ｐゴシック" pitchFamily="50" charset="-128"/>
                <a:ea typeface="ＭＳ Ｐゴシック" pitchFamily="50" charset="-128"/>
              </a:rPr>
              <a:t>活動（特に</a:t>
            </a:r>
            <a:r>
              <a:rPr lang="ja-JP" altLang="en-US" sz="2800" dirty="0">
                <a:solidFill>
                  <a:srgbClr val="FF0000"/>
                </a:solidFill>
                <a:effectLst>
                  <a:outerShdw blurRad="50800" dist="38100" dir="2700000" algn="tl" rotWithShape="0">
                    <a:prstClr val="black">
                      <a:alpha val="40000"/>
                    </a:prstClr>
                  </a:outerShdw>
                </a:effectLst>
                <a:latin typeface="ＭＳ Ｐゴシック" pitchFamily="50" charset="-128"/>
                <a:ea typeface="ＭＳ Ｐゴシック" pitchFamily="50" charset="-128"/>
              </a:rPr>
              <a:t>自治会</a:t>
            </a:r>
            <a:r>
              <a:rPr lang="ja-JP" altLang="en-US" sz="2800" dirty="0" smtClean="0">
                <a:solidFill>
                  <a:srgbClr val="FF0000"/>
                </a:solidFill>
                <a:effectLst>
                  <a:outerShdw blurRad="50800" dist="38100" dir="2700000" algn="tl" rotWithShape="0">
                    <a:prstClr val="black">
                      <a:alpha val="40000"/>
                    </a:prstClr>
                  </a:outerShdw>
                </a:effectLst>
                <a:latin typeface="ＭＳ Ｐゴシック" pitchFamily="50" charset="-128"/>
                <a:ea typeface="ＭＳ Ｐゴシック" pitchFamily="50" charset="-128"/>
              </a:rPr>
              <a:t>）に対し、積極的な関わりとその</a:t>
            </a:r>
          </a:p>
          <a:p>
            <a:r>
              <a:rPr lang="ja-JP" altLang="en-US" sz="2800" dirty="0" smtClean="0">
                <a:solidFill>
                  <a:srgbClr val="FF0000"/>
                </a:solidFill>
                <a:effectLst>
                  <a:outerShdw blurRad="50800" dist="38100" dir="2700000" algn="tl" rotWithShape="0">
                    <a:prstClr val="black">
                      <a:alpha val="40000"/>
                    </a:prstClr>
                  </a:outerShdw>
                </a:effectLst>
                <a:latin typeface="ＭＳ Ｐゴシック" pitchFamily="50" charset="-128"/>
                <a:ea typeface="ＭＳ Ｐゴシック" pitchFamily="50" charset="-128"/>
              </a:rPr>
              <a:t>イノベーション（</a:t>
            </a:r>
            <a:r>
              <a:rPr kumimoji="1" lang="ja-JP" altLang="en-US" sz="2800" dirty="0" smtClean="0">
                <a:solidFill>
                  <a:srgbClr val="FF0000"/>
                </a:solidFill>
                <a:effectLst>
                  <a:outerShdw blurRad="50800" dist="38100" dir="2700000" algn="tl" rotWithShape="0">
                    <a:prstClr val="black">
                      <a:alpha val="40000"/>
                    </a:prstClr>
                  </a:outerShdw>
                </a:effectLst>
                <a:latin typeface="ＭＳ Ｐゴシック" pitchFamily="50" charset="-128"/>
                <a:ea typeface="ＭＳ Ｐゴシック" pitchFamily="50" charset="-128"/>
              </a:rPr>
              <a:t>変革）の推進は、今でしょう！！</a:t>
            </a:r>
            <a:endParaRPr kumimoji="1" lang="ja-JP" altLang="en-US" sz="2800" dirty="0">
              <a:solidFill>
                <a:srgbClr val="FF0000"/>
              </a:solidFill>
              <a:effectLst>
                <a:outerShdw blurRad="50800" dist="38100" dir="2700000" algn="tl" rotWithShape="0">
                  <a:prstClr val="black">
                    <a:alpha val="40000"/>
                  </a:prstClr>
                </a:outerShdw>
              </a:effectLst>
              <a:latin typeface="ＭＳ Ｐゴシック" pitchFamily="50" charset="-128"/>
              <a:ea typeface="ＭＳ Ｐゴシック" pitchFamily="50" charset="-128"/>
            </a:endParaRPr>
          </a:p>
        </p:txBody>
      </p:sp>
      <p:sp>
        <p:nvSpPr>
          <p:cNvPr id="9" name="対角する 2 つの角を切り取った四角形 8"/>
          <p:cNvSpPr/>
          <p:nvPr/>
        </p:nvSpPr>
        <p:spPr>
          <a:xfrm>
            <a:off x="125506" y="1361480"/>
            <a:ext cx="8892988" cy="2360116"/>
          </a:xfrm>
          <a:prstGeom prst="snip2DiagRect">
            <a:avLst/>
          </a:prstGeom>
          <a:solidFill>
            <a:srgbClr val="FFFF00"/>
          </a:solidFill>
        </p:spPr>
        <p:style>
          <a:lnRef idx="1">
            <a:schemeClr val="accent1"/>
          </a:lnRef>
          <a:fillRef idx="2">
            <a:schemeClr val="accent1"/>
          </a:fillRef>
          <a:effectRef idx="1">
            <a:schemeClr val="accent1"/>
          </a:effectRef>
          <a:fontRef idx="minor">
            <a:schemeClr val="dk1"/>
          </a:fontRef>
        </p:style>
        <p:txBody>
          <a:bodyPr rtlCol="0" anchor="b"/>
          <a:lstStyle/>
          <a:p>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　今後</a:t>
            </a:r>
            <a:r>
              <a:rPr lang="ja-JP" altLang="en-US" sz="2000" b="1" dirty="0">
                <a:solidFill>
                  <a:schemeClr val="tx1"/>
                </a:solidFill>
                <a:latin typeface="ＭＳ Ｐゴシック" panose="020B0600070205080204" pitchFamily="50" charset="-128"/>
                <a:ea typeface="ＭＳ Ｐゴシック" panose="020B0600070205080204" pitchFamily="50" charset="-128"/>
              </a:rPr>
              <a:t>の地域活動は</a:t>
            </a:r>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、高齢化を</a:t>
            </a:r>
            <a:r>
              <a:rPr lang="ja-JP" altLang="en-US" sz="2000" b="1" dirty="0">
                <a:solidFill>
                  <a:schemeClr val="tx1"/>
                </a:solidFill>
                <a:latin typeface="ＭＳ Ｐゴシック" panose="020B0600070205080204" pitchFamily="50" charset="-128"/>
                <a:ea typeface="ＭＳ Ｐゴシック" panose="020B0600070205080204" pitchFamily="50" charset="-128"/>
              </a:rPr>
              <a:t>踏まえた社会情勢が急速</a:t>
            </a:r>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に進む事が予想</a:t>
            </a:r>
          </a:p>
          <a:p>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される事</a:t>
            </a:r>
            <a:r>
              <a:rPr lang="ja-JP" altLang="en-US" sz="2000" b="1" dirty="0">
                <a:solidFill>
                  <a:schemeClr val="tx1"/>
                </a:solidFill>
                <a:latin typeface="ＭＳ Ｐゴシック" panose="020B0600070205080204" pitchFamily="50" charset="-128"/>
                <a:ea typeface="ＭＳ Ｐゴシック" panose="020B0600070205080204" pitchFamily="50" charset="-128"/>
              </a:rPr>
              <a:t>から</a:t>
            </a:r>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、現在行われている市民ボランティアやいきがい大学卒業生が行っているボランティア</a:t>
            </a:r>
            <a:r>
              <a:rPr lang="ja-JP" altLang="en-US" sz="2000" b="1" dirty="0">
                <a:solidFill>
                  <a:schemeClr val="tx1"/>
                </a:solidFill>
                <a:latin typeface="ＭＳ Ｐゴシック" panose="020B0600070205080204" pitchFamily="50" charset="-128"/>
                <a:ea typeface="ＭＳ Ｐゴシック" panose="020B0600070205080204" pitchFamily="50" charset="-128"/>
              </a:rPr>
              <a:t>活動等</a:t>
            </a:r>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も自分の地域での活動に注力される姿が望</a:t>
            </a:r>
            <a:r>
              <a:rPr lang="ja-JP" altLang="en-US" sz="2000" b="1" dirty="0" err="1" smtClean="0">
                <a:solidFill>
                  <a:schemeClr val="tx1"/>
                </a:solidFill>
                <a:latin typeface="ＭＳ Ｐゴシック" panose="020B0600070205080204" pitchFamily="50" charset="-128"/>
                <a:ea typeface="ＭＳ Ｐゴシック" panose="020B0600070205080204" pitchFamily="50" charset="-128"/>
              </a:rPr>
              <a:t>ま</a:t>
            </a:r>
            <a:endParaRPr lang="ja-JP" altLang="en-US" sz="2000" b="1" dirty="0" smtClean="0">
              <a:solidFill>
                <a:schemeClr val="tx1"/>
              </a:solidFill>
              <a:latin typeface="ＭＳ Ｐゴシック" panose="020B0600070205080204" pitchFamily="50" charset="-128"/>
              <a:ea typeface="ＭＳ Ｐゴシック" panose="020B0600070205080204" pitchFamily="50" charset="-128"/>
            </a:endParaRPr>
          </a:p>
          <a:p>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しい</a:t>
            </a:r>
            <a:r>
              <a:rPr lang="ja-JP" altLang="en-US" sz="2000" b="1" dirty="0">
                <a:solidFill>
                  <a:schemeClr val="tx1"/>
                </a:solidFill>
                <a:latin typeface="ＭＳ Ｐゴシック" panose="020B0600070205080204" pitchFamily="50" charset="-128"/>
                <a:ea typeface="ＭＳ Ｐゴシック" panose="020B0600070205080204" pitchFamily="50" charset="-128"/>
              </a:rPr>
              <a:t>と考える</a:t>
            </a:r>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a:t>
            </a:r>
            <a:endParaRPr lang="ja-JP" altLang="en-US" sz="2000" b="1" dirty="0">
              <a:solidFill>
                <a:schemeClr val="tx1"/>
              </a:solidFill>
              <a:latin typeface="ＭＳ Ｐゴシック" panose="020B0600070205080204" pitchFamily="50" charset="-128"/>
              <a:ea typeface="ＭＳ Ｐゴシック" panose="020B0600070205080204" pitchFamily="50" charset="-128"/>
            </a:endParaRPr>
          </a:p>
          <a:p>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　其処</a:t>
            </a:r>
            <a:r>
              <a:rPr lang="ja-JP" altLang="en-US" sz="2000" b="1" dirty="0">
                <a:solidFill>
                  <a:schemeClr val="tx1"/>
                </a:solidFill>
                <a:latin typeface="ＭＳ Ｐゴシック" panose="020B0600070205080204" pitchFamily="50" charset="-128"/>
                <a:ea typeface="ＭＳ Ｐゴシック" panose="020B0600070205080204" pitchFamily="50" charset="-128"/>
              </a:rPr>
              <a:t>で、</a:t>
            </a:r>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今後の</a:t>
            </a:r>
            <a:r>
              <a:rPr lang="ja-JP" altLang="en-US" sz="2000" b="1" u="heavy" dirty="0" smtClean="0">
                <a:solidFill>
                  <a:srgbClr val="FF0000"/>
                </a:solidFill>
                <a:latin typeface="ＭＳ Ｐゴシック" panose="020B0600070205080204" pitchFamily="50" charset="-128"/>
                <a:ea typeface="ＭＳ Ｐゴシック" panose="020B0600070205080204" pitchFamily="50" charset="-128"/>
              </a:rPr>
              <a:t>ユビキタス</a:t>
            </a:r>
            <a:r>
              <a:rPr lang="ja-JP" altLang="en-US" sz="2000" b="1" u="heavy" dirty="0">
                <a:solidFill>
                  <a:srgbClr val="FF0000"/>
                </a:solidFill>
                <a:latin typeface="ＭＳ Ｐゴシック" panose="020B0600070205080204" pitchFamily="50" charset="-128"/>
                <a:ea typeface="ＭＳ Ｐゴシック" panose="020B0600070205080204" pitchFamily="50" charset="-128"/>
              </a:rPr>
              <a:t>社会</a:t>
            </a:r>
            <a:r>
              <a:rPr lang="ja-JP" altLang="en-US" sz="2000" b="1" dirty="0">
                <a:solidFill>
                  <a:schemeClr val="tx1"/>
                </a:solidFill>
                <a:latin typeface="ＭＳ Ｐゴシック" panose="020B0600070205080204" pitchFamily="50" charset="-128"/>
                <a:ea typeface="ＭＳ Ｐゴシック" panose="020B0600070205080204" pitchFamily="50" charset="-128"/>
              </a:rPr>
              <a:t>に</a:t>
            </a:r>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向け、我々個人が可能な事からチャレンジ</a:t>
            </a:r>
          </a:p>
          <a:p>
            <a:r>
              <a:rPr lang="ja-JP" altLang="en-US" sz="2000" b="1" dirty="0" smtClean="0">
                <a:solidFill>
                  <a:schemeClr val="tx1"/>
                </a:solidFill>
                <a:latin typeface="ＭＳ Ｐゴシック" panose="020B0600070205080204" pitchFamily="50" charset="-128"/>
                <a:ea typeface="ＭＳ Ｐゴシック" panose="020B0600070205080204" pitchFamily="50" charset="-128"/>
              </a:rPr>
              <a:t>したい。</a:t>
            </a:r>
          </a:p>
        </p:txBody>
      </p:sp>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35</a:t>
            </a:fld>
            <a:endParaRPr kumimoji="1" lang="ja-JP" altLang="en-US"/>
          </a:p>
        </p:txBody>
      </p:sp>
    </p:spTree>
    <p:extLst>
      <p:ext uri="{BB962C8B-B14F-4D97-AF65-F5344CB8AC3E}">
        <p14:creationId xmlns:p14="http://schemas.microsoft.com/office/powerpoint/2010/main" val="4241736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36</a:t>
            </a:fld>
            <a:endParaRPr kumimoji="1" lang="ja-JP" altLang="en-US"/>
          </a:p>
        </p:txBody>
      </p:sp>
      <p:sp>
        <p:nvSpPr>
          <p:cNvPr id="3" name="角丸四角形 2"/>
          <p:cNvSpPr/>
          <p:nvPr/>
        </p:nvSpPr>
        <p:spPr>
          <a:xfrm>
            <a:off x="215516" y="332656"/>
            <a:ext cx="8712968" cy="6192688"/>
          </a:xfrm>
          <a:prstGeom prst="roundRect">
            <a:avLst/>
          </a:prstGeom>
          <a:solidFill>
            <a:schemeClr val="bg1"/>
          </a:solidFill>
        </p:spPr>
        <p:style>
          <a:lnRef idx="1">
            <a:schemeClr val="accent5"/>
          </a:lnRef>
          <a:fillRef idx="2">
            <a:schemeClr val="accent5"/>
          </a:fillRef>
          <a:effectRef idx="1">
            <a:schemeClr val="accent5"/>
          </a:effectRef>
          <a:fontRef idx="minor">
            <a:schemeClr val="dk1"/>
          </a:fontRef>
        </p:style>
        <p:txBody>
          <a:bodyPr rtlCol="0" anchor="ctr"/>
          <a:lstStyle/>
          <a:p>
            <a:r>
              <a:rPr lang="ja-JP" altLang="en-US" sz="3200" u="sng" dirty="0" smtClean="0">
                <a:solidFill>
                  <a:srgbClr val="FF0000"/>
                </a:solidFill>
                <a:latin typeface="HGｺﾞｼｯｸE" panose="020B0909000000000000" pitchFamily="49" charset="-128"/>
                <a:ea typeface="HGｺﾞｼｯｸE" panose="020B0909000000000000" pitchFamily="49" charset="-128"/>
              </a:rPr>
              <a:t>ユビキタス</a:t>
            </a:r>
            <a:r>
              <a:rPr lang="ja-JP" altLang="en-US" sz="3200" u="sng" dirty="0">
                <a:solidFill>
                  <a:srgbClr val="FF0000"/>
                </a:solidFill>
                <a:latin typeface="HGｺﾞｼｯｸE" panose="020B0909000000000000" pitchFamily="49" charset="-128"/>
                <a:ea typeface="HGｺﾞｼｯｸE" panose="020B0909000000000000" pitchFamily="49" charset="-128"/>
              </a:rPr>
              <a:t>社会と</a:t>
            </a:r>
            <a:r>
              <a:rPr lang="ja-JP" altLang="en-US" sz="3200" u="sng" dirty="0" smtClean="0">
                <a:solidFill>
                  <a:srgbClr val="FF0000"/>
                </a:solidFill>
                <a:latin typeface="HGｺﾞｼｯｸE" panose="020B0909000000000000" pitchFamily="49" charset="-128"/>
                <a:ea typeface="HGｺﾞｼｯｸE" panose="020B0909000000000000" pitchFamily="49" charset="-128"/>
              </a:rPr>
              <a:t>は？</a:t>
            </a:r>
            <a:r>
              <a:rPr lang="zh-TW" altLang="en-US" sz="3200" u="sng" dirty="0" smtClean="0">
                <a:solidFill>
                  <a:srgbClr val="FF0000"/>
                </a:solidFill>
                <a:latin typeface="HGｺﾞｼｯｸE" panose="020B0909000000000000" pitchFamily="49" charset="-128"/>
                <a:ea typeface="HGｺﾞｼｯｸE" panose="020B0909000000000000" pitchFamily="49" charset="-128"/>
              </a:rPr>
              <a:t>（</a:t>
            </a:r>
            <a:r>
              <a:rPr lang="ja-JP" altLang="en-US" sz="3200" u="sng" dirty="0" smtClean="0">
                <a:solidFill>
                  <a:srgbClr val="FF0000"/>
                </a:solidFill>
                <a:latin typeface="HGｺﾞｼｯｸE" panose="020B0909000000000000" pitchFamily="49" charset="-128"/>
                <a:ea typeface="HGｺﾞｼｯｸE" panose="020B0909000000000000" pitchFamily="49" charset="-128"/>
              </a:rPr>
              <a:t>８</a:t>
            </a:r>
            <a:r>
              <a:rPr lang="zh-TW" altLang="en-US" sz="3200" u="sng" dirty="0" smtClean="0">
                <a:solidFill>
                  <a:srgbClr val="FF0000"/>
                </a:solidFill>
                <a:latin typeface="HGｺﾞｼｯｸE" panose="020B0909000000000000" pitchFamily="49" charset="-128"/>
                <a:ea typeface="HGｺﾞｼｯｸE" panose="020B0909000000000000" pitchFamily="49" charset="-128"/>
              </a:rPr>
              <a:t>－</a:t>
            </a:r>
            <a:r>
              <a:rPr lang="ja-JP" altLang="en-US" sz="3200" u="sng" dirty="0" smtClean="0">
                <a:solidFill>
                  <a:srgbClr val="FF0000"/>
                </a:solidFill>
                <a:latin typeface="HGｺﾞｼｯｸE" panose="020B0909000000000000" pitchFamily="49" charset="-128"/>
                <a:ea typeface="HGｺﾞｼｯｸE" panose="020B0909000000000000" pitchFamily="49" charset="-128"/>
              </a:rPr>
              <a:t>②</a:t>
            </a:r>
            <a:r>
              <a:rPr lang="zh-TW" altLang="en-US" sz="3200" u="sng" dirty="0" smtClean="0">
                <a:solidFill>
                  <a:srgbClr val="FF0000"/>
                </a:solidFill>
                <a:latin typeface="HGｺﾞｼｯｸE" panose="020B0909000000000000" pitchFamily="49" charset="-128"/>
                <a:ea typeface="HGｺﾞｼｯｸE" panose="020B0909000000000000" pitchFamily="49" charset="-128"/>
              </a:rPr>
              <a:t>項</a:t>
            </a:r>
            <a:r>
              <a:rPr lang="zh-TW" altLang="en-US" sz="3200" u="sng" dirty="0">
                <a:solidFill>
                  <a:srgbClr val="FF0000"/>
                </a:solidFill>
                <a:latin typeface="HGｺﾞｼｯｸE" panose="020B0909000000000000" pitchFamily="49" charset="-128"/>
                <a:ea typeface="HGｺﾞｼｯｸE" panose="020B0909000000000000" pitchFamily="49" charset="-128"/>
              </a:rPr>
              <a:t>解説）</a:t>
            </a:r>
          </a:p>
          <a:p>
            <a:endParaRPr lang="ja-JP" altLang="en-US" sz="3200" dirty="0">
              <a:solidFill>
                <a:srgbClr val="FF0000"/>
              </a:solidFill>
              <a:latin typeface="HGｺﾞｼｯｸE" panose="020B0909000000000000" pitchFamily="49" charset="-128"/>
              <a:ea typeface="HGｺﾞｼｯｸE" panose="020B0909000000000000" pitchFamily="49" charset="-128"/>
            </a:endParaRPr>
          </a:p>
          <a:p>
            <a:r>
              <a:rPr lang="ja-JP" altLang="en-US" sz="2400" dirty="0" smtClean="0">
                <a:solidFill>
                  <a:schemeClr val="tx1"/>
                </a:solidFill>
                <a:latin typeface="+mn-ea"/>
              </a:rPr>
              <a:t>　語源</a:t>
            </a:r>
            <a:r>
              <a:rPr lang="ja-JP" altLang="en-US" sz="2400" dirty="0">
                <a:solidFill>
                  <a:schemeClr val="tx1"/>
                </a:solidFill>
                <a:latin typeface="+mn-ea"/>
              </a:rPr>
              <a:t>はラテン語で</a:t>
            </a:r>
            <a:r>
              <a:rPr lang="ja-JP" altLang="en-US" sz="2400" dirty="0">
                <a:solidFill>
                  <a:srgbClr val="0070C0"/>
                </a:solidFill>
                <a:latin typeface="+mn-ea"/>
              </a:rPr>
              <a:t>「いつでも、どこでも、何でも、誰でも」</a:t>
            </a:r>
            <a:r>
              <a:rPr lang="ja-JP" altLang="en-US" sz="2400" dirty="0">
                <a:solidFill>
                  <a:schemeClr val="tx1"/>
                </a:solidFill>
                <a:latin typeface="+mn-ea"/>
              </a:rPr>
              <a:t>が</a:t>
            </a:r>
            <a:r>
              <a:rPr lang="ja-JP" altLang="en-US" sz="2400" dirty="0" smtClean="0">
                <a:solidFill>
                  <a:schemeClr val="tx1"/>
                </a:solidFill>
                <a:latin typeface="+mn-ea"/>
              </a:rPr>
              <a:t>環境、技術　等</a:t>
            </a:r>
            <a:r>
              <a:rPr lang="ja-JP" altLang="en-US" sz="2400" dirty="0">
                <a:solidFill>
                  <a:schemeClr val="tx1"/>
                </a:solidFill>
                <a:latin typeface="+mn-ea"/>
              </a:rPr>
              <a:t>の恩恵を受ける事が</a:t>
            </a:r>
            <a:r>
              <a:rPr lang="ja-JP" altLang="en-US" sz="2400" dirty="0" smtClean="0">
                <a:solidFill>
                  <a:schemeClr val="tx1"/>
                </a:solidFill>
                <a:latin typeface="+mn-ea"/>
              </a:rPr>
              <a:t>できる社会。</a:t>
            </a:r>
            <a:endParaRPr lang="ja-JP" altLang="en-US" sz="2400" dirty="0">
              <a:solidFill>
                <a:schemeClr val="tx1"/>
              </a:solidFill>
              <a:latin typeface="+mn-ea"/>
            </a:endParaRPr>
          </a:p>
          <a:p>
            <a:r>
              <a:rPr lang="ja-JP" altLang="en-US" sz="2400" dirty="0" smtClean="0">
                <a:solidFill>
                  <a:schemeClr val="tx1"/>
                </a:solidFill>
                <a:latin typeface="+mn-ea"/>
              </a:rPr>
              <a:t>　具体的には、ネットワーク</a:t>
            </a:r>
            <a:r>
              <a:rPr lang="ja-JP" altLang="en-US" sz="2400" dirty="0">
                <a:solidFill>
                  <a:schemeClr val="tx1"/>
                </a:solidFill>
                <a:latin typeface="+mn-ea"/>
              </a:rPr>
              <a:t>につながることにより、様々なサービスが提供され、人々の生活をより豊かにする社会である。「いつ</a:t>
            </a:r>
            <a:r>
              <a:rPr lang="ja-JP" altLang="en-US" sz="2400" dirty="0" smtClean="0">
                <a:solidFill>
                  <a:schemeClr val="tx1"/>
                </a:solidFill>
                <a:latin typeface="+mn-ea"/>
              </a:rPr>
              <a:t>でも」</a:t>
            </a:r>
            <a:r>
              <a:rPr lang="ja-JP" altLang="en-US" sz="2400" dirty="0">
                <a:solidFill>
                  <a:schemeClr val="tx1"/>
                </a:solidFill>
                <a:latin typeface="+mn-ea"/>
              </a:rPr>
              <a:t>とは、パソコンで作業を行う時だけでなく、日常の生活活動の待ち時間や移動時間等</a:t>
            </a:r>
            <a:r>
              <a:rPr lang="ja-JP" altLang="en-US" sz="2400" dirty="0" smtClean="0">
                <a:solidFill>
                  <a:schemeClr val="tx1"/>
                </a:solidFill>
                <a:latin typeface="+mn-ea"/>
              </a:rPr>
              <a:t>あらゆる</a:t>
            </a:r>
          </a:p>
          <a:p>
            <a:r>
              <a:rPr lang="ja-JP" altLang="en-US" sz="2400" dirty="0" smtClean="0">
                <a:solidFill>
                  <a:schemeClr val="tx1"/>
                </a:solidFill>
                <a:latin typeface="+mn-ea"/>
              </a:rPr>
              <a:t>瞬間</a:t>
            </a:r>
            <a:r>
              <a:rPr lang="ja-JP" altLang="en-US" sz="2400" dirty="0">
                <a:solidFill>
                  <a:schemeClr val="tx1"/>
                </a:solidFill>
                <a:latin typeface="+mn-ea"/>
              </a:rPr>
              <a:t>においてネットワークに接続できるということであり、「どこでも」とは、パソコンのある机の前だけでなく</a:t>
            </a:r>
            <a:r>
              <a:rPr lang="ja-JP" altLang="en-US" sz="2400" dirty="0" smtClean="0">
                <a:solidFill>
                  <a:schemeClr val="tx1"/>
                </a:solidFill>
                <a:latin typeface="+mn-ea"/>
              </a:rPr>
              <a:t>、屋外</a:t>
            </a:r>
            <a:r>
              <a:rPr lang="ja-JP" altLang="en-US" sz="2400" dirty="0">
                <a:solidFill>
                  <a:schemeClr val="tx1"/>
                </a:solidFill>
                <a:latin typeface="+mn-ea"/>
              </a:rPr>
              <a:t>や電車・自動車等での移動中等あらゆる場所</a:t>
            </a:r>
            <a:r>
              <a:rPr lang="ja-JP" altLang="en-US" sz="2400" dirty="0" smtClean="0">
                <a:solidFill>
                  <a:schemeClr val="tx1"/>
                </a:solidFill>
                <a:latin typeface="+mn-ea"/>
              </a:rPr>
              <a:t>に</a:t>
            </a:r>
          </a:p>
          <a:p>
            <a:r>
              <a:rPr lang="ja-JP" altLang="en-US" sz="2400" dirty="0" smtClean="0">
                <a:solidFill>
                  <a:schemeClr val="tx1"/>
                </a:solidFill>
                <a:latin typeface="+mn-ea"/>
              </a:rPr>
              <a:t>おいて</a:t>
            </a:r>
            <a:r>
              <a:rPr lang="ja-JP" altLang="en-US" sz="2400" dirty="0">
                <a:solidFill>
                  <a:schemeClr val="tx1"/>
                </a:solidFill>
                <a:latin typeface="+mn-ea"/>
              </a:rPr>
              <a:t>ネットワークに接続できるということであり</a:t>
            </a:r>
            <a:r>
              <a:rPr lang="ja-JP" altLang="en-US" sz="2400" dirty="0" smtClean="0">
                <a:solidFill>
                  <a:schemeClr val="tx1"/>
                </a:solidFill>
                <a:latin typeface="+mn-ea"/>
              </a:rPr>
              <a:t>、「何</a:t>
            </a:r>
            <a:r>
              <a:rPr lang="ja-JP" altLang="en-US" sz="2400" dirty="0">
                <a:solidFill>
                  <a:schemeClr val="tx1"/>
                </a:solidFill>
                <a:latin typeface="+mn-ea"/>
              </a:rPr>
              <a:t>でも、誰でも」とは、パソコン同士だけでなく、人と身近な端末や家電等の事物（モノ）やモノとモノ、あらゆる人とあらゆるモノが自在に接続できるということで</a:t>
            </a:r>
            <a:r>
              <a:rPr lang="ja-JP" altLang="en-US" sz="2400" dirty="0" smtClean="0">
                <a:solidFill>
                  <a:schemeClr val="tx1"/>
                </a:solidFill>
                <a:latin typeface="+mn-ea"/>
              </a:rPr>
              <a:t>ある。</a:t>
            </a:r>
            <a:endParaRPr lang="ja-JP" altLang="en-US" sz="2400" dirty="0">
              <a:solidFill>
                <a:schemeClr val="tx1"/>
              </a:solidFill>
              <a:latin typeface="+mn-ea"/>
            </a:endParaRPr>
          </a:p>
        </p:txBody>
      </p:sp>
    </p:spTree>
    <p:extLst>
      <p:ext uri="{BB962C8B-B14F-4D97-AF65-F5344CB8AC3E}">
        <p14:creationId xmlns:p14="http://schemas.microsoft.com/office/powerpoint/2010/main" val="23413462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37</a:t>
            </a:fld>
            <a:endParaRPr kumimoji="1" lang="ja-JP" altLang="en-US"/>
          </a:p>
        </p:txBody>
      </p:sp>
      <p:sp>
        <p:nvSpPr>
          <p:cNvPr id="3" name="角丸四角形 2"/>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2800" dirty="0" smtClean="0">
                <a:solidFill>
                  <a:prstClr val="black"/>
                </a:solidFill>
              </a:rPr>
              <a:t>≪参考１≫</a:t>
            </a:r>
            <a:r>
              <a:rPr lang="zh-CN" altLang="en-US" sz="2800" dirty="0">
                <a:solidFill>
                  <a:prstClr val="black"/>
                </a:solidFill>
                <a:latin typeface="HGｺﾞｼｯｸE" panose="020B0909000000000000" pitchFamily="49" charset="-128"/>
                <a:ea typeface="HGｺﾞｼｯｸE" panose="020B0909000000000000" pitchFamily="49" charset="-128"/>
              </a:rPr>
              <a:t>尾山台団地</a:t>
            </a:r>
            <a:r>
              <a:rPr lang="zh-CN" altLang="en-US" sz="2800" dirty="0" smtClean="0">
                <a:solidFill>
                  <a:prstClr val="black"/>
                </a:solidFill>
                <a:latin typeface="HGｺﾞｼｯｸE" panose="020B0909000000000000" pitchFamily="49" charset="-128"/>
                <a:ea typeface="HGｺﾞｼｯｸE" panose="020B0909000000000000" pitchFamily="49" charset="-128"/>
              </a:rPr>
              <a:t>自治会</a:t>
            </a:r>
            <a:r>
              <a:rPr lang="ja-JP" altLang="en-US" sz="2800" dirty="0" smtClean="0">
                <a:solidFill>
                  <a:srgbClr val="FF0000"/>
                </a:solidFill>
                <a:latin typeface="HGｺﾞｼｯｸE" panose="020B0909000000000000" pitchFamily="49" charset="-128"/>
                <a:ea typeface="HGｺﾞｼｯｸE" panose="020B0909000000000000" pitchFamily="49" charset="-128"/>
              </a:rPr>
              <a:t>ふれあいねっと</a:t>
            </a:r>
            <a:r>
              <a:rPr lang="ja-JP" altLang="en-US" sz="2800" dirty="0" smtClean="0">
                <a:solidFill>
                  <a:prstClr val="black"/>
                </a:solidFill>
                <a:latin typeface="HGｺﾞｼｯｸE" panose="020B0909000000000000" pitchFamily="49" charset="-128"/>
                <a:ea typeface="HGｺﾞｼｯｸE" panose="020B0909000000000000" pitchFamily="49" charset="-128"/>
              </a:rPr>
              <a:t>の概況</a:t>
            </a:r>
            <a:endParaRPr lang="ja-JP" altLang="en-US" sz="2800" dirty="0" smtClean="0">
              <a:solidFill>
                <a:prstClr val="black"/>
              </a:solidFill>
            </a:endParaRPr>
          </a:p>
        </p:txBody>
      </p:sp>
      <p:sp>
        <p:nvSpPr>
          <p:cNvPr id="4" name="正方形/長方形 3"/>
          <p:cNvSpPr/>
          <p:nvPr/>
        </p:nvSpPr>
        <p:spPr>
          <a:xfrm>
            <a:off x="232588" y="1196752"/>
            <a:ext cx="8678824" cy="5355312"/>
          </a:xfrm>
          <a:prstGeom prst="rect">
            <a:avLst/>
          </a:prstGeom>
        </p:spPr>
        <p:txBody>
          <a:bodyPr wrap="square">
            <a:spAutoFit/>
          </a:bodyPr>
          <a:lstStyle/>
          <a:p>
            <a:r>
              <a:rPr lang="ja-JP" altLang="en-US" u="sng" dirty="0" smtClean="0"/>
              <a:t>１．事業</a:t>
            </a:r>
            <a:r>
              <a:rPr lang="ja-JP" altLang="en-US" u="sng" dirty="0"/>
              <a:t>目的</a:t>
            </a:r>
          </a:p>
          <a:p>
            <a:r>
              <a:rPr lang="ja-JP" altLang="en-US" dirty="0"/>
              <a:t>　　特定非営利活動法人として、高齢者</a:t>
            </a:r>
            <a:r>
              <a:rPr lang="ja-JP" altLang="en-US" dirty="0" smtClean="0"/>
              <a:t>、身障者および</a:t>
            </a:r>
            <a:r>
              <a:rPr lang="ja-JP" altLang="en-US" dirty="0"/>
              <a:t>産前産後の家庭への</a:t>
            </a:r>
            <a:r>
              <a:rPr lang="ja-JP" altLang="en-US" dirty="0" smtClean="0"/>
              <a:t>支援</a:t>
            </a:r>
            <a:endParaRPr lang="en-US" altLang="ja-JP" dirty="0" smtClean="0"/>
          </a:p>
          <a:p>
            <a:r>
              <a:rPr lang="ja-JP" altLang="en-US" dirty="0" smtClean="0"/>
              <a:t>　を</a:t>
            </a:r>
            <a:r>
              <a:rPr lang="ja-JP" altLang="en-US" dirty="0"/>
              <a:t>通じて自立を助けることにより、福祉の増進を図り、地域社会の発展に</a:t>
            </a:r>
            <a:r>
              <a:rPr lang="ja-JP" altLang="en-US" dirty="0" smtClean="0"/>
              <a:t>寄与</a:t>
            </a:r>
            <a:endParaRPr lang="en-US" altLang="ja-JP" dirty="0" smtClean="0"/>
          </a:p>
          <a:p>
            <a:r>
              <a:rPr lang="ja-JP" altLang="en-US" dirty="0" smtClean="0"/>
              <a:t>　する</a:t>
            </a:r>
            <a:r>
              <a:rPr lang="ja-JP" altLang="en-US" dirty="0"/>
              <a:t>ことを目的としている</a:t>
            </a:r>
            <a:r>
              <a:rPr lang="ja-JP" altLang="en-US" dirty="0" smtClean="0"/>
              <a:t>。</a:t>
            </a:r>
          </a:p>
          <a:p>
            <a:endParaRPr lang="ja-JP" altLang="en-US" dirty="0" smtClean="0"/>
          </a:p>
          <a:p>
            <a:r>
              <a:rPr lang="ja-JP" altLang="en-US" u="sng" dirty="0" smtClean="0"/>
              <a:t>２．事業内容</a:t>
            </a:r>
            <a:endParaRPr lang="ja-JP" altLang="en-US" u="sng" dirty="0"/>
          </a:p>
          <a:p>
            <a:r>
              <a:rPr lang="ja-JP" altLang="en-US" dirty="0"/>
              <a:t>（１）高齢者等の生活支援事業　（特定非営利活動）</a:t>
            </a:r>
          </a:p>
          <a:p>
            <a:r>
              <a:rPr lang="ja-JP" altLang="en-US" dirty="0"/>
              <a:t>　　　①　尾山台「たすけあい友の会」（在宅支援）</a:t>
            </a:r>
          </a:p>
          <a:p>
            <a:r>
              <a:rPr lang="ja-JP" altLang="en-US" dirty="0"/>
              <a:t>　　　②　高齢者の見守りサポート事業</a:t>
            </a:r>
          </a:p>
          <a:p>
            <a:r>
              <a:rPr lang="ja-JP" altLang="en-US" dirty="0"/>
              <a:t>　　　③　食事会</a:t>
            </a:r>
          </a:p>
          <a:p>
            <a:r>
              <a:rPr lang="ja-JP" altLang="en-US" dirty="0"/>
              <a:t>（２）高齢者の自立支援事業</a:t>
            </a:r>
          </a:p>
          <a:p>
            <a:r>
              <a:rPr lang="ja-JP" altLang="en-US" dirty="0"/>
              <a:t>　　　①　ふれあい食堂　</a:t>
            </a:r>
            <a:r>
              <a:rPr lang="ja-JP" altLang="en-US" dirty="0" smtClean="0">
                <a:latin typeface="HGｺﾞｼｯｸE" panose="020B0909000000000000" pitchFamily="49" charset="-128"/>
                <a:ea typeface="HGｺﾞｼｯｸE" panose="020B0909000000000000" pitchFamily="49" charset="-128"/>
              </a:rPr>
              <a:t>（ＮＰＯ収益</a:t>
            </a:r>
            <a:r>
              <a:rPr lang="ja-JP" altLang="en-US" dirty="0">
                <a:latin typeface="HGｺﾞｼｯｸE" panose="020B0909000000000000" pitchFamily="49" charset="-128"/>
                <a:ea typeface="HGｺﾞｼｯｸE" panose="020B0909000000000000" pitchFamily="49" charset="-128"/>
              </a:rPr>
              <a:t>事業）</a:t>
            </a:r>
          </a:p>
          <a:p>
            <a:r>
              <a:rPr lang="ja-JP" altLang="en-US" dirty="0"/>
              <a:t>（３）地域ふれあい促進事業</a:t>
            </a:r>
          </a:p>
          <a:p>
            <a:r>
              <a:rPr lang="ja-JP" altLang="en-US" dirty="0"/>
              <a:t>　　　①　広報紙の作成　（毎月</a:t>
            </a:r>
            <a:r>
              <a:rPr lang="ja-JP" altLang="en-US" dirty="0" smtClean="0"/>
              <a:t>）</a:t>
            </a:r>
          </a:p>
          <a:p>
            <a:endParaRPr lang="ja-JP" altLang="en-US" dirty="0"/>
          </a:p>
          <a:p>
            <a:r>
              <a:rPr lang="ja-JP" altLang="en-US" u="sng" dirty="0" smtClean="0"/>
              <a:t>３．尾山</a:t>
            </a:r>
            <a:r>
              <a:rPr lang="ja-JP" altLang="en-US" u="sng" dirty="0"/>
              <a:t>台団地自治会の強み</a:t>
            </a:r>
          </a:p>
          <a:p>
            <a:r>
              <a:rPr lang="ja-JP" altLang="en-US" dirty="0"/>
              <a:t>　　公団家賃値上げや民営化の問題もあって、住生活を守るための運動や集会を</a:t>
            </a:r>
          </a:p>
          <a:p>
            <a:r>
              <a:rPr lang="ja-JP" altLang="en-US" dirty="0"/>
              <a:t>　長年続けてきた。それに伴い自治会活動の足腰が鍛えられ、住民間の結束力や</a:t>
            </a:r>
          </a:p>
          <a:p>
            <a:r>
              <a:rPr lang="ja-JP" altLang="en-US" dirty="0"/>
              <a:t>　関係団体との結びつきが強い。住民がお互い助け合って活動を進めてきたこと</a:t>
            </a:r>
            <a:r>
              <a:rPr lang="ja-JP" altLang="en-US" dirty="0" smtClean="0"/>
              <a:t>。</a:t>
            </a:r>
            <a:endParaRPr lang="ja-JP" altLang="en-US" dirty="0"/>
          </a:p>
        </p:txBody>
      </p:sp>
    </p:spTree>
    <p:extLst>
      <p:ext uri="{BB962C8B-B14F-4D97-AF65-F5344CB8AC3E}">
        <p14:creationId xmlns:p14="http://schemas.microsoft.com/office/powerpoint/2010/main" val="340844365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D2D8002D-B5B0-4BAC-B1F6-782DDCCE6D9C}" type="slidenum">
              <a:rPr kumimoji="1" lang="ja-JP" altLang="en-US" smtClean="0"/>
              <a:t>38</a:t>
            </a:fld>
            <a:endParaRPr kumimoji="1" lang="ja-JP" altLang="en-US"/>
          </a:p>
        </p:txBody>
      </p:sp>
      <p:sp>
        <p:nvSpPr>
          <p:cNvPr id="5" name="角丸四角形 4"/>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2800" dirty="0" smtClean="0">
                <a:solidFill>
                  <a:prstClr val="black"/>
                </a:solidFill>
              </a:rPr>
              <a:t>≪参考２≫</a:t>
            </a:r>
            <a:r>
              <a:rPr lang="zh-CN" altLang="en-US" sz="2800" dirty="0">
                <a:solidFill>
                  <a:prstClr val="black"/>
                </a:solidFill>
                <a:latin typeface="HGｺﾞｼｯｸE" panose="020B0909000000000000" pitchFamily="49" charset="-128"/>
                <a:ea typeface="HGｺﾞｼｯｸE" panose="020B0909000000000000" pitchFamily="49" charset="-128"/>
              </a:rPr>
              <a:t>尾山台団地</a:t>
            </a:r>
            <a:r>
              <a:rPr lang="zh-CN" altLang="en-US" sz="2800" dirty="0" smtClean="0">
                <a:solidFill>
                  <a:prstClr val="black"/>
                </a:solidFill>
                <a:latin typeface="HGｺﾞｼｯｸE" panose="020B0909000000000000" pitchFamily="49" charset="-128"/>
                <a:ea typeface="HGｺﾞｼｯｸE" panose="020B0909000000000000" pitchFamily="49" charset="-128"/>
              </a:rPr>
              <a:t>自治会</a:t>
            </a:r>
            <a:r>
              <a:rPr lang="ja-JP" altLang="en-US" sz="2800" dirty="0" smtClean="0">
                <a:solidFill>
                  <a:prstClr val="black"/>
                </a:solidFill>
                <a:latin typeface="HGｺﾞｼｯｸE" panose="020B0909000000000000" pitchFamily="49" charset="-128"/>
                <a:ea typeface="HGｺﾞｼｯｸE" panose="020B0909000000000000" pitchFamily="49" charset="-128"/>
              </a:rPr>
              <a:t>紹介</a:t>
            </a:r>
            <a:r>
              <a:rPr lang="ja-JP" altLang="en-US" sz="2800" smtClean="0">
                <a:solidFill>
                  <a:prstClr val="black"/>
                </a:solidFill>
                <a:latin typeface="HGｺﾞｼｯｸE" panose="020B0909000000000000" pitchFamily="49" charset="-128"/>
                <a:ea typeface="HGｺﾞｼｯｸE" panose="020B0909000000000000" pitchFamily="49" charset="-128"/>
              </a:rPr>
              <a:t>（</a:t>
            </a:r>
            <a:r>
              <a:rPr lang="ja-JP" altLang="en-US" sz="2800" smtClean="0">
                <a:solidFill>
                  <a:prstClr val="black"/>
                </a:solidFill>
              </a:rPr>
              <a:t>結び人</a:t>
            </a:r>
            <a:r>
              <a:rPr lang="ja-JP" altLang="en-US" sz="2800" dirty="0" smtClean="0">
                <a:solidFill>
                  <a:prstClr val="black"/>
                </a:solidFill>
              </a:rPr>
              <a:t>）</a:t>
            </a:r>
          </a:p>
          <a:p>
            <a:pPr algn="ctr"/>
            <a:r>
              <a:rPr lang="ja-JP" altLang="en-US" sz="2400" dirty="0" smtClean="0">
                <a:solidFill>
                  <a:srgbClr val="FF0000"/>
                </a:solidFill>
              </a:rPr>
              <a:t>（</a:t>
            </a:r>
            <a:r>
              <a:rPr lang="ja-JP" altLang="en-US" sz="2400" dirty="0">
                <a:solidFill>
                  <a:srgbClr val="FF0000"/>
                </a:solidFill>
              </a:rPr>
              <a:t>Ｈ２６．５</a:t>
            </a:r>
            <a:r>
              <a:rPr lang="ja-JP" altLang="en-US" sz="2400" dirty="0" smtClean="0">
                <a:solidFill>
                  <a:srgbClr val="FF0000"/>
                </a:solidFill>
              </a:rPr>
              <a:t>発刊の日経新聞掲載記事より）</a:t>
            </a:r>
            <a:endParaRPr lang="ja-JP" altLang="en-US" sz="2400" dirty="0">
              <a:solidFill>
                <a:srgbClr val="FF0000"/>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03748" y="1124746"/>
            <a:ext cx="4536504" cy="5697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690340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角丸四角形 1"/>
          <p:cNvSpPr/>
          <p:nvPr/>
        </p:nvSpPr>
        <p:spPr>
          <a:xfrm>
            <a:off x="319820" y="116632"/>
            <a:ext cx="8504360"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ja-JP" altLang="en-US" sz="2800" dirty="0" smtClean="0">
                <a:solidFill>
                  <a:prstClr val="black"/>
                </a:solidFill>
              </a:rPr>
              <a:t>≪参考３≫これからの高齢者のあり方について</a:t>
            </a:r>
          </a:p>
          <a:p>
            <a:pPr algn="ctr"/>
            <a:r>
              <a:rPr lang="ja-JP" altLang="en-US" sz="2400" dirty="0">
                <a:solidFill>
                  <a:srgbClr val="FF0000"/>
                </a:solidFill>
              </a:rPr>
              <a:t>（Ｈ２６．５</a:t>
            </a:r>
            <a:r>
              <a:rPr lang="ja-JP" altLang="en-US" sz="2400" dirty="0" smtClean="0">
                <a:solidFill>
                  <a:srgbClr val="FF0000"/>
                </a:solidFill>
              </a:rPr>
              <a:t>発刊の落合恵子掲載記事より）</a:t>
            </a:r>
            <a:endParaRPr lang="ja-JP" altLang="en-US" sz="2400" dirty="0">
              <a:solidFill>
                <a:srgbClr val="FF0000"/>
              </a:solidFill>
            </a:endParaRPr>
          </a:p>
        </p:txBody>
      </p:sp>
      <p:sp>
        <p:nvSpPr>
          <p:cNvPr id="3" name="正方形/長方形 2"/>
          <p:cNvSpPr/>
          <p:nvPr/>
        </p:nvSpPr>
        <p:spPr>
          <a:xfrm>
            <a:off x="429686" y="1196752"/>
            <a:ext cx="8284628" cy="5355312"/>
          </a:xfrm>
          <a:prstGeom prst="rect">
            <a:avLst/>
          </a:prstGeom>
        </p:spPr>
        <p:txBody>
          <a:bodyPr wrap="square">
            <a:spAutoFit/>
          </a:bodyPr>
          <a:lstStyle/>
          <a:p>
            <a:r>
              <a:rPr lang="en-US" altLang="ja-JP" u="sng" dirty="0">
                <a:solidFill>
                  <a:srgbClr val="FF0000"/>
                </a:solidFill>
              </a:rPr>
              <a:t>――</a:t>
            </a:r>
            <a:r>
              <a:rPr lang="ja-JP" altLang="en-US" u="sng" dirty="0">
                <a:solidFill>
                  <a:srgbClr val="FF0000"/>
                </a:solidFill>
              </a:rPr>
              <a:t>望まれる高齢者像は。</a:t>
            </a:r>
          </a:p>
          <a:p>
            <a:r>
              <a:rPr lang="ja-JP" altLang="en-US" dirty="0"/>
              <a:t>　「後に続く世代にとって、人生のガイド的な役割でしょうか。リーダーはある方向に人々を導きますが、ガイドは様々な情報を示したうえで</a:t>
            </a:r>
            <a:r>
              <a:rPr lang="en-US" altLang="ja-JP" dirty="0"/>
              <a:t>『</a:t>
            </a:r>
            <a:r>
              <a:rPr lang="ja-JP" altLang="en-US" dirty="0"/>
              <a:t>どの道を進むかはあなた次第</a:t>
            </a:r>
            <a:r>
              <a:rPr lang="en-US" altLang="ja-JP" dirty="0"/>
              <a:t>』</a:t>
            </a:r>
            <a:r>
              <a:rPr lang="ja-JP" altLang="en-US" dirty="0"/>
              <a:t>と助言する存在です。豊富な人生経験と知識があればこそできること。核家族化で血縁が薄れ、地球規模で物事が動く時代になり、家族や地域を超えて豊かな人間関係をつむぐことが大切な</a:t>
            </a:r>
            <a:r>
              <a:rPr lang="en-US" altLang="ja-JP" dirty="0"/>
              <a:t>『</a:t>
            </a:r>
            <a:r>
              <a:rPr lang="ja-JP" altLang="en-US" dirty="0"/>
              <a:t>結縁</a:t>
            </a:r>
            <a:r>
              <a:rPr lang="en-US" altLang="ja-JP" dirty="0"/>
              <a:t>』</a:t>
            </a:r>
            <a:r>
              <a:rPr lang="ja-JP" altLang="en-US" dirty="0"/>
              <a:t>の時代とも思えます」</a:t>
            </a:r>
          </a:p>
          <a:p>
            <a:r>
              <a:rPr lang="en-US" altLang="ja-JP" u="sng" dirty="0" smtClean="0">
                <a:solidFill>
                  <a:srgbClr val="FF0000"/>
                </a:solidFill>
              </a:rPr>
              <a:t>――</a:t>
            </a:r>
            <a:r>
              <a:rPr lang="ja-JP" altLang="en-US" u="sng" dirty="0">
                <a:solidFill>
                  <a:srgbClr val="FF0000"/>
                </a:solidFill>
              </a:rPr>
              <a:t>老いは誰にもやってきます。</a:t>
            </a:r>
          </a:p>
          <a:p>
            <a:r>
              <a:rPr lang="ja-JP" altLang="en-US" dirty="0"/>
              <a:t>　「だからこそ、誰もがそれぞれの老いという日常のパイオニアになり得るのでは。誰にとっても老いは初めて迎える未知の体験だから。私も、目覚めるごとに新しい自分でありたい、新しい発見をしたいと願っています。自ら動かないと、新しい空気にはなかなか触れられないですから」</a:t>
            </a:r>
          </a:p>
          <a:p>
            <a:r>
              <a:rPr lang="en-US" altLang="ja-JP" u="sng" dirty="0" smtClean="0">
                <a:solidFill>
                  <a:srgbClr val="FF0000"/>
                </a:solidFill>
              </a:rPr>
              <a:t>――</a:t>
            </a:r>
            <a:r>
              <a:rPr lang="ja-JP" altLang="en-US" u="sng" dirty="0">
                <a:solidFill>
                  <a:srgbClr val="FF0000"/>
                </a:solidFill>
              </a:rPr>
              <a:t>どんな心構えが必要でしょうか。</a:t>
            </a:r>
          </a:p>
          <a:p>
            <a:r>
              <a:rPr lang="ja-JP" altLang="en-US" dirty="0"/>
              <a:t>　「大切なのは周りとの分かち合い。高齢者自身も自分と異なる状況で生きている人の存在を忘れず、他人の心の痛みや、陰の部分にどれだけ想像力を働かせることができるかで、日常の景色は変わり得るものです。超高齢社会で皆が元気であるとは限りません。認知症の方もいます。互いの違いから学び合い</a:t>
            </a:r>
            <a:r>
              <a:rPr lang="ja-JP" altLang="en-US"/>
              <a:t>、</a:t>
            </a:r>
            <a:r>
              <a:rPr lang="ja-JP" altLang="en-US" smtClean="0"/>
              <a:t>エルダー（高齢者）で</a:t>
            </a:r>
            <a:r>
              <a:rPr lang="ja-JP" altLang="en-US" dirty="0"/>
              <a:t>あることに誇りを抱き、共に生き、互いに</a:t>
            </a:r>
            <a:r>
              <a:rPr lang="ja-JP" altLang="en-US"/>
              <a:t>祝福</a:t>
            </a:r>
            <a:r>
              <a:rPr lang="ja-JP" altLang="en-US" smtClean="0"/>
              <a:t>できる</a:t>
            </a:r>
          </a:p>
          <a:p>
            <a:r>
              <a:rPr lang="ja-JP" altLang="en-US" smtClean="0"/>
              <a:t>社会</a:t>
            </a:r>
            <a:r>
              <a:rPr lang="ja-JP" altLang="en-US" dirty="0"/>
              <a:t>であることを願います」</a:t>
            </a:r>
          </a:p>
        </p:txBody>
      </p:sp>
      <p:sp>
        <p:nvSpPr>
          <p:cNvPr id="4" name="スライド番号プレースホルダー 3"/>
          <p:cNvSpPr>
            <a:spLocks noGrp="1"/>
          </p:cNvSpPr>
          <p:nvPr>
            <p:ph type="sldNum" sz="quarter" idx="12"/>
          </p:nvPr>
        </p:nvSpPr>
        <p:spPr/>
        <p:txBody>
          <a:bodyPr/>
          <a:lstStyle/>
          <a:p>
            <a:fld id="{D2D8002D-B5B0-4BAC-B1F6-782DDCCE6D9C}" type="slidenum">
              <a:rPr kumimoji="1" lang="ja-JP" altLang="en-US" smtClean="0"/>
              <a:t>39</a:t>
            </a:fld>
            <a:endParaRPr kumimoji="1" lang="ja-JP" altLang="en-US"/>
          </a:p>
        </p:txBody>
      </p:sp>
    </p:spTree>
    <p:extLst>
      <p:ext uri="{BB962C8B-B14F-4D97-AF65-F5344CB8AC3E}">
        <p14:creationId xmlns:p14="http://schemas.microsoft.com/office/powerpoint/2010/main" val="127429788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角丸四角形 2"/>
          <p:cNvSpPr/>
          <p:nvPr/>
        </p:nvSpPr>
        <p:spPr>
          <a:xfrm>
            <a:off x="431540" y="548680"/>
            <a:ext cx="8280920" cy="576064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3200" dirty="0">
                <a:latin typeface="ＭＳ Ｐゴシック" pitchFamily="50" charset="-128"/>
                <a:ea typeface="ＭＳ Ｐゴシック" pitchFamily="50" charset="-128"/>
              </a:rPr>
              <a:t>本日</a:t>
            </a:r>
            <a:r>
              <a:rPr lang="ja-JP" altLang="en-US" sz="3200" dirty="0" smtClean="0">
                <a:latin typeface="ＭＳ Ｐゴシック" pitchFamily="50" charset="-128"/>
                <a:ea typeface="ＭＳ Ｐゴシック" pitchFamily="50" charset="-128"/>
              </a:rPr>
              <a:t>の課題学習テーマ</a:t>
            </a:r>
          </a:p>
          <a:p>
            <a:endParaRPr lang="ja-JP" altLang="en-US" sz="3200" dirty="0" smtClean="0">
              <a:latin typeface="ＭＳ Ｐゴシック" pitchFamily="50" charset="-128"/>
              <a:ea typeface="ＭＳ Ｐゴシック" pitchFamily="50" charset="-128"/>
            </a:endParaRPr>
          </a:p>
          <a:p>
            <a:r>
              <a:rPr lang="en-US" altLang="ja-JP" sz="3200" dirty="0" smtClean="0">
                <a:solidFill>
                  <a:srgbClr val="FF0000"/>
                </a:solidFill>
                <a:latin typeface="ＭＳ Ｐゴシック" pitchFamily="50" charset="-128"/>
                <a:ea typeface="ＭＳ Ｐゴシック" pitchFamily="50" charset="-128"/>
              </a:rPr>
              <a:t>『</a:t>
            </a:r>
            <a:r>
              <a:rPr lang="ja-JP" altLang="en-US" sz="3200" dirty="0" smtClean="0">
                <a:solidFill>
                  <a:srgbClr val="FF0000"/>
                </a:solidFill>
                <a:latin typeface="ＭＳ Ｐゴシック" pitchFamily="50" charset="-128"/>
                <a:ea typeface="ＭＳ Ｐゴシック" pitchFamily="50" charset="-128"/>
              </a:rPr>
              <a:t>高齢化に</a:t>
            </a:r>
            <a:r>
              <a:rPr lang="ja-JP" altLang="en-US" sz="3200" dirty="0">
                <a:solidFill>
                  <a:srgbClr val="FF0000"/>
                </a:solidFill>
                <a:latin typeface="ＭＳ Ｐゴシック" pitchFamily="50" charset="-128"/>
                <a:ea typeface="ＭＳ Ｐゴシック" pitchFamily="50" charset="-128"/>
              </a:rPr>
              <a:t>向けた地域自治会活動の</a:t>
            </a:r>
            <a:r>
              <a:rPr lang="ja-JP" altLang="en-US" sz="3200" dirty="0" smtClean="0">
                <a:solidFill>
                  <a:srgbClr val="FF0000"/>
                </a:solidFill>
                <a:latin typeface="ＭＳ Ｐゴシック" pitchFamily="50" charset="-128"/>
                <a:ea typeface="ＭＳ Ｐゴシック" pitchFamily="50" charset="-128"/>
              </a:rPr>
              <a:t>あり方</a:t>
            </a:r>
            <a:r>
              <a:rPr lang="en-US" altLang="ja-JP" sz="3200" dirty="0" smtClean="0">
                <a:solidFill>
                  <a:srgbClr val="FF0000"/>
                </a:solidFill>
                <a:latin typeface="ＭＳ Ｐゴシック" pitchFamily="50" charset="-128"/>
                <a:ea typeface="ＭＳ Ｐゴシック" pitchFamily="50" charset="-128"/>
              </a:rPr>
              <a:t>』</a:t>
            </a:r>
            <a:endParaRPr lang="ja-JP" altLang="en-US" sz="3200" dirty="0" smtClean="0">
              <a:solidFill>
                <a:srgbClr val="FF0000"/>
              </a:solidFill>
              <a:latin typeface="ＭＳ Ｐゴシック" pitchFamily="50" charset="-128"/>
              <a:ea typeface="ＭＳ Ｐゴシック" pitchFamily="50" charset="-128"/>
            </a:endParaRPr>
          </a:p>
          <a:p>
            <a:endParaRPr lang="ja-JP" altLang="en-US" sz="3200" dirty="0" smtClean="0">
              <a:solidFill>
                <a:srgbClr val="FF0000"/>
              </a:solidFill>
              <a:latin typeface="ＭＳ Ｐゴシック" pitchFamily="50" charset="-128"/>
              <a:ea typeface="ＭＳ Ｐゴシック" pitchFamily="50" charset="-128"/>
            </a:endParaRPr>
          </a:p>
          <a:p>
            <a:r>
              <a:rPr lang="ja-JP" altLang="en-US" sz="3200" dirty="0" smtClean="0">
                <a:latin typeface="ＭＳ Ｐゴシック" pitchFamily="50" charset="-128"/>
                <a:ea typeface="ＭＳ Ｐゴシック" pitchFamily="50" charset="-128"/>
              </a:rPr>
              <a:t>についてご清聴有難うございました。</a:t>
            </a:r>
            <a:endParaRPr lang="en-US" altLang="ja-JP" sz="3200" dirty="0" smtClean="0">
              <a:latin typeface="ＭＳ Ｐゴシック" pitchFamily="50" charset="-128"/>
              <a:ea typeface="ＭＳ Ｐゴシック" pitchFamily="50" charset="-128"/>
            </a:endParaRPr>
          </a:p>
        </p:txBody>
      </p:sp>
      <p:pic>
        <p:nvPicPr>
          <p:cNvPr id="1026" name="Picture 2" descr="C:\Users\sawa\AppData\Local\Microsoft\Windows\Temporary Internet Files\Content.IE5\ANHS9DRQ\MM900041090[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251956" y="5085184"/>
            <a:ext cx="1000125" cy="962025"/>
          </a:xfrm>
          <a:prstGeom prst="rect">
            <a:avLst/>
          </a:prstGeom>
          <a:noFill/>
          <a:extLst>
            <a:ext uri="{909E8E84-426E-40DD-AFC4-6F175D3DCCD1}">
              <a14:hiddenFill xmlns:a14="http://schemas.microsoft.com/office/drawing/2010/main">
                <a:solidFill>
                  <a:srgbClr val="FFFFFF"/>
                </a:solidFill>
              </a14:hiddenFill>
            </a:ext>
          </a:extLst>
        </p:spPr>
      </p:pic>
      <p:sp>
        <p:nvSpPr>
          <p:cNvPr id="4" name="スライド番号プレースホルダー 3"/>
          <p:cNvSpPr>
            <a:spLocks noGrp="1"/>
          </p:cNvSpPr>
          <p:nvPr>
            <p:ph type="sldNum" sz="quarter" idx="12"/>
          </p:nvPr>
        </p:nvSpPr>
        <p:spPr/>
        <p:txBody>
          <a:bodyPr/>
          <a:lstStyle/>
          <a:p>
            <a:fld id="{ECB34027-1BBD-4695-9139-46A40CDE6E67}" type="slidenum">
              <a:rPr kumimoji="1" lang="ja-JP" altLang="en-US" smtClean="0"/>
              <a:t>40</a:t>
            </a:fld>
            <a:endParaRPr kumimoji="1" lang="ja-JP" altLang="en-US"/>
          </a:p>
        </p:txBody>
      </p:sp>
    </p:spTree>
    <p:extLst>
      <p:ext uri="{BB962C8B-B14F-4D97-AF65-F5344CB8AC3E}">
        <p14:creationId xmlns:p14="http://schemas.microsoft.com/office/powerpoint/2010/main" val="528884120"/>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applause.wav"/>
          </p:stSnd>
        </p:sndAc>
      </p:transition>
    </mc:Choice>
    <mc:Fallback xmlns="">
      <p:transition spd="slow">
        <p:circle/>
        <p:sndAc>
          <p:stSnd>
            <p:snd r:embed="rId4" name="applause.wav"/>
          </p:stSnd>
        </p:sndAc>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トラベル">
  <a:themeElements>
    <a:clrScheme name="トラベル">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トラベル">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トラベル">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2506</TotalTime>
  <Words>1977</Words>
  <Application>Microsoft Office PowerPoint</Application>
  <PresentationFormat>画面に合わせる (4:3)</PresentationFormat>
  <Paragraphs>525</Paragraphs>
  <Slides>40</Slides>
  <Notes>1</Notes>
  <HiddenSlides>0</HiddenSlides>
  <MMClips>0</MMClips>
  <ScaleCrop>false</ScaleCrop>
  <HeadingPairs>
    <vt:vector size="4" baseType="variant">
      <vt:variant>
        <vt:lpstr>テーマ</vt:lpstr>
      </vt:variant>
      <vt:variant>
        <vt:i4>1</vt:i4>
      </vt:variant>
      <vt:variant>
        <vt:lpstr>スライド タイトル</vt:lpstr>
      </vt:variant>
      <vt:variant>
        <vt:i4>40</vt:i4>
      </vt:variant>
    </vt:vector>
  </HeadingPairs>
  <TitlesOfParts>
    <vt:vector size="41" baseType="lpstr">
      <vt:lpstr>トラベル</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sawa</dc:creator>
  <cp:lastModifiedBy>y_watanade</cp:lastModifiedBy>
  <cp:revision>355</cp:revision>
  <cp:lastPrinted>2014-07-07T22:28:41Z</cp:lastPrinted>
  <dcterms:created xsi:type="dcterms:W3CDTF">2014-04-12T08:43:06Z</dcterms:created>
  <dcterms:modified xsi:type="dcterms:W3CDTF">2016-05-11T01:38:04Z</dcterms:modified>
</cp:coreProperties>
</file>